
<file path=[Content_Types].xml><?xml version="1.0" encoding="utf-8"?>
<Types xmlns="http://schemas.openxmlformats.org/package/2006/content-types">
  <Default Extension="bmp" ContentType="image/bmp"/>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70" r:id="rId4"/>
  </p:sldMasterIdLst>
  <p:sldIdLst>
    <p:sldId id="257" r:id="rId5"/>
    <p:sldId id="261" r:id="rId6"/>
    <p:sldId id="262" r:id="rId7"/>
    <p:sldId id="265" r:id="rId8"/>
    <p:sldId id="263" r:id="rId9"/>
    <p:sldId id="266" r:id="rId10"/>
    <p:sldId id="268" r:id="rId11"/>
    <p:sldId id="267"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22A5B"/>
    <a:srgbClr val="344529"/>
    <a:srgbClr val="2B3922"/>
    <a:srgbClr val="2E3722"/>
    <a:srgbClr val="FCF7F1"/>
    <a:srgbClr val="B8D233"/>
    <a:srgbClr val="5CC6D6"/>
    <a:srgbClr val="F8D22F"/>
    <a:srgbClr val="F03F2B"/>
    <a:srgbClr val="3488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EA0C0817-A112-4847-8014-A94B7D2A4EA3}" type="datetime1">
              <a:rPr lang="en-US" smtClean="0"/>
              <a:t>9/10/2024</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007855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defRPr sz="18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7332B432-ACDA-4023-A761-2BAB76577B62}" type="datetime1">
              <a:rPr lang="en-US" smtClean="0"/>
              <a:t>9/10/2024</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651003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9/10/2024</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827601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9186D26-FA5F-4637-B602-B7C2DC34CFD4}" type="datetime1">
              <a:rPr lang="en-US" smtClean="0"/>
              <a:t>9/10/2024</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560365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8A7F15D8-96D1-4781-BC50-CA8A088B2FE4}" type="datetime1">
              <a:rPr lang="en-US" smtClean="0"/>
              <a:t>9/10/2024</a:t>
            </a:fld>
            <a:endParaRPr lang="en-U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U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898476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F9A96C99-B8F8-4528-BD05-0E16E943DC09}" type="datetime1">
              <a:rPr lang="en-US" smtClean="0"/>
              <a:t>9/10/2024</a:t>
            </a:fld>
            <a:endParaRPr lang="en-U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U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798578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03636942-C211-4B28-8DBD-C953E00AF71B}" type="datetime1">
              <a:rPr lang="en-US" smtClean="0"/>
              <a:t>9/10/2024</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U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159128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7E8D12A6-918A-48BD-8CB9-CA713993B0EA}" type="datetime1">
              <a:rPr lang="en-US" smtClean="0"/>
              <a:t>9/10/2024</a:t>
            </a:fld>
            <a:endParaRPr lang="en-U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34B7E4EF-A1BD-40F4-AB7B-04F084DD991D}" type="slidenum">
              <a:rPr lang="en-US" smtClean="0"/>
              <a:t>‹#›</a:t>
            </a:fld>
            <a:endParaRPr lang="en-U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58689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9/10/2024</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169958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134F40B7-36AB-4376-BE14-EF7004D79BB9}" type="datetime1">
              <a:rPr lang="en-US" smtClean="0"/>
              <a:t>9/10/2024</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736504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FF87CAB8-DCAE-46A5-AADA-B3FAD11A54E0}" type="datetime1">
              <a:rPr lang="en-US" smtClean="0"/>
              <a:t>9/10/2024</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462267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F6FA2B21-3FCD-4721-B95C-427943F61125}" type="datetime1">
              <a:rPr lang="en-US" smtClean="0"/>
              <a:t>9/10/2024</a:t>
            </a:fld>
            <a:endParaRPr lang="en-U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54645248"/>
      </p:ext>
    </p:extLst>
  </p:cSld>
  <p:clrMap bg1="dk1" tx1="lt1" bg2="dk2" tx2="lt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hyperlink" Target="mailto:school.parents@longitchington.covmat.org" TargetMode="External"/><Relationship Id="rId2" Type="http://schemas.openxmlformats.org/officeDocument/2006/relationships/hyperlink" Target="https://www.longitchington.covmat.org/swift-class-year-4-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3708461" y="2378252"/>
            <a:ext cx="4775075" cy="1630907"/>
          </a:xfrm>
        </p:spPr>
        <p:txBody>
          <a:bodyPr>
            <a:normAutofit/>
          </a:bodyPr>
          <a:lstStyle/>
          <a:p>
            <a:r>
              <a:rPr lang="en-US" sz="4400" dirty="0">
                <a:latin typeface="Twinkl Cursive Unlooped" panose="02000000000000000000" pitchFamily="2" charset="0"/>
              </a:rPr>
              <a:t>Meet the teacher</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3708462" y="4161559"/>
            <a:ext cx="4775075" cy="559656"/>
          </a:xfrm>
        </p:spPr>
        <p:txBody>
          <a:bodyPr vert="horz" lIns="91440" tIns="45720" rIns="91440" bIns="45720" rtlCol="0" anchor="t">
            <a:normAutofit/>
          </a:bodyPr>
          <a:lstStyle/>
          <a:p>
            <a:pPr>
              <a:spcAft>
                <a:spcPts val="600"/>
              </a:spcAft>
            </a:pPr>
            <a:r>
              <a:rPr lang="en-US" dirty="0">
                <a:solidFill>
                  <a:schemeClr val="tx1"/>
                </a:solidFill>
                <a:latin typeface="Twinkl Cursive Unlooped" panose="02000000000000000000" pitchFamily="2" charset="0"/>
              </a:rPr>
              <a:t>2024 - 2025</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24119"/>
            <a:ext cx="10058400" cy="1371600"/>
          </a:xfrm>
        </p:spPr>
        <p:txBody>
          <a:bodyPr>
            <a:normAutofit/>
          </a:bodyPr>
          <a:lstStyle/>
          <a:p>
            <a:pPr algn="ctr"/>
            <a:r>
              <a:rPr lang="en-US" dirty="0">
                <a:latin typeface="Twinkl Cursive Unlooped" panose="02000000000000000000" pitchFamily="2" charset="0"/>
              </a:rPr>
              <a:t>Year 3 teachers</a:t>
            </a:r>
          </a:p>
        </p:txBody>
      </p:sp>
      <p:sp>
        <p:nvSpPr>
          <p:cNvPr id="6" name="Content Placeholder 2">
            <a:extLst>
              <a:ext uri="{FF2B5EF4-FFF2-40B4-BE49-F238E27FC236}">
                <a16:creationId xmlns:a16="http://schemas.microsoft.com/office/drawing/2014/main" id="{73A843B8-82B2-41AC-A622-90C78394D0C5}"/>
              </a:ext>
            </a:extLst>
          </p:cNvPr>
          <p:cNvSpPr txBox="1">
            <a:spLocks/>
          </p:cNvSpPr>
          <p:nvPr/>
        </p:nvSpPr>
        <p:spPr>
          <a:xfrm>
            <a:off x="5027304" y="1788083"/>
            <a:ext cx="4155649" cy="1660405"/>
          </a:xfrm>
          <a:prstGeom prst="rect">
            <a:avLst/>
          </a:prstGeom>
        </p:spPr>
        <p:txBody>
          <a:bodyPr vert="horz" lIns="91440" tIns="45720" rIns="91440" bIns="45720" rtlCol="0" anchor="t">
            <a:norm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Font typeface="Garamond" pitchFamily="18" charset="0"/>
              <a:buNone/>
            </a:pPr>
            <a:r>
              <a:rPr lang="en-GB" sz="1800" dirty="0">
                <a:latin typeface="Twinkl Cursive Unlooped" panose="02000000000000000000" pitchFamily="2" charset="0"/>
              </a:rPr>
              <a:t>Miss Simonett </a:t>
            </a:r>
          </a:p>
        </p:txBody>
      </p:sp>
      <p:pic>
        <p:nvPicPr>
          <p:cNvPr id="5" name="Picture 4">
            <a:extLst>
              <a:ext uri="{FF2B5EF4-FFF2-40B4-BE49-F238E27FC236}">
                <a16:creationId xmlns:a16="http://schemas.microsoft.com/office/drawing/2014/main" id="{72F091B5-A999-8699-CA00-1D8CB2B24C58}"/>
              </a:ext>
            </a:extLst>
          </p:cNvPr>
          <p:cNvPicPr>
            <a:picLocks noChangeAspect="1"/>
          </p:cNvPicPr>
          <p:nvPr/>
        </p:nvPicPr>
        <p:blipFill>
          <a:blip r:embed="rId2"/>
          <a:stretch>
            <a:fillRect/>
          </a:stretch>
        </p:blipFill>
        <p:spPr>
          <a:xfrm>
            <a:off x="4516683" y="2245468"/>
            <a:ext cx="2779174" cy="3033185"/>
          </a:xfrm>
          <a:prstGeom prst="rect">
            <a:avLst/>
          </a:prstGeom>
        </p:spPr>
      </p:pic>
    </p:spTree>
    <p:extLst>
      <p:ext uri="{BB962C8B-B14F-4D97-AF65-F5344CB8AC3E}">
        <p14:creationId xmlns:p14="http://schemas.microsoft.com/office/powerpoint/2010/main" val="1832431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dirty="0">
                <a:latin typeface="Twinkl Cursive Unlooped" panose="02000000000000000000" pitchFamily="2" charset="0"/>
              </a:rPr>
              <a:t>Timetable</a:t>
            </a:r>
          </a:p>
        </p:txBody>
      </p:sp>
      <p:pic>
        <p:nvPicPr>
          <p:cNvPr id="7" name="Picture 6">
            <a:extLst>
              <a:ext uri="{FF2B5EF4-FFF2-40B4-BE49-F238E27FC236}">
                <a16:creationId xmlns:a16="http://schemas.microsoft.com/office/drawing/2014/main" id="{8AD0CE38-99A0-76C9-FF0E-FD2075929BE0}"/>
              </a:ext>
            </a:extLst>
          </p:cNvPr>
          <p:cNvPicPr>
            <a:picLocks noChangeAspect="1"/>
          </p:cNvPicPr>
          <p:nvPr/>
        </p:nvPicPr>
        <p:blipFill>
          <a:blip r:embed="rId2"/>
          <a:stretch>
            <a:fillRect/>
          </a:stretch>
        </p:blipFill>
        <p:spPr>
          <a:xfrm>
            <a:off x="742486" y="978957"/>
            <a:ext cx="10707028" cy="4900085"/>
          </a:xfrm>
          <a:prstGeom prst="rect">
            <a:avLst/>
          </a:prstGeom>
        </p:spPr>
      </p:pic>
    </p:spTree>
    <p:extLst>
      <p:ext uri="{BB962C8B-B14F-4D97-AF65-F5344CB8AC3E}">
        <p14:creationId xmlns:p14="http://schemas.microsoft.com/office/powerpoint/2010/main" val="1696484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a:t>Curriculum Overview</a:t>
            </a:r>
          </a:p>
        </p:txBody>
      </p:sp>
      <p:pic>
        <p:nvPicPr>
          <p:cNvPr id="6" name="Picture 5">
            <a:extLst>
              <a:ext uri="{FF2B5EF4-FFF2-40B4-BE49-F238E27FC236}">
                <a16:creationId xmlns:a16="http://schemas.microsoft.com/office/drawing/2014/main" id="{592B12DE-6F48-3338-9614-97C16BF05F44}"/>
              </a:ext>
            </a:extLst>
          </p:cNvPr>
          <p:cNvPicPr>
            <a:picLocks noChangeAspect="1"/>
          </p:cNvPicPr>
          <p:nvPr/>
        </p:nvPicPr>
        <p:blipFill>
          <a:blip r:embed="rId2"/>
          <a:stretch>
            <a:fillRect/>
          </a:stretch>
        </p:blipFill>
        <p:spPr>
          <a:xfrm>
            <a:off x="1230664" y="1286033"/>
            <a:ext cx="9258042" cy="4965744"/>
          </a:xfrm>
          <a:prstGeom prst="rect">
            <a:avLst/>
          </a:prstGeom>
        </p:spPr>
      </p:pic>
      <p:pic>
        <p:nvPicPr>
          <p:cNvPr id="8" name="Picture 7">
            <a:extLst>
              <a:ext uri="{FF2B5EF4-FFF2-40B4-BE49-F238E27FC236}">
                <a16:creationId xmlns:a16="http://schemas.microsoft.com/office/drawing/2014/main" id="{8785E25A-D867-530F-29FB-8B9DB97F967E}"/>
              </a:ext>
            </a:extLst>
          </p:cNvPr>
          <p:cNvPicPr>
            <a:picLocks noChangeAspect="1"/>
          </p:cNvPicPr>
          <p:nvPr/>
        </p:nvPicPr>
        <p:blipFill>
          <a:blip r:embed="rId3"/>
          <a:stretch>
            <a:fillRect/>
          </a:stretch>
        </p:blipFill>
        <p:spPr>
          <a:xfrm>
            <a:off x="1435602" y="1196435"/>
            <a:ext cx="8848165" cy="5144940"/>
          </a:xfrm>
          <a:prstGeom prst="rect">
            <a:avLst/>
          </a:prstGeom>
        </p:spPr>
      </p:pic>
      <p:pic>
        <p:nvPicPr>
          <p:cNvPr id="10" name="Picture 9">
            <a:extLst>
              <a:ext uri="{FF2B5EF4-FFF2-40B4-BE49-F238E27FC236}">
                <a16:creationId xmlns:a16="http://schemas.microsoft.com/office/drawing/2014/main" id="{B03AFA2B-3CC0-B7DD-2389-DCC0749ADA27}"/>
              </a:ext>
            </a:extLst>
          </p:cNvPr>
          <p:cNvPicPr>
            <a:picLocks noChangeAspect="1"/>
          </p:cNvPicPr>
          <p:nvPr/>
        </p:nvPicPr>
        <p:blipFill>
          <a:blip r:embed="rId4"/>
          <a:stretch>
            <a:fillRect/>
          </a:stretch>
        </p:blipFill>
        <p:spPr>
          <a:xfrm>
            <a:off x="1703294" y="1196435"/>
            <a:ext cx="8644409" cy="4999591"/>
          </a:xfrm>
          <a:prstGeom prst="rect">
            <a:avLst/>
          </a:prstGeom>
        </p:spPr>
      </p:pic>
    </p:spTree>
    <p:extLst>
      <p:ext uri="{BB962C8B-B14F-4D97-AF65-F5344CB8AC3E}">
        <p14:creationId xmlns:p14="http://schemas.microsoft.com/office/powerpoint/2010/main" val="1267697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dirty="0">
                <a:latin typeface="Twinkl Cursive Unlooped" panose="02000000000000000000" pitchFamily="2" charset="0"/>
              </a:rPr>
              <a:t>Home Learning</a:t>
            </a:r>
          </a:p>
        </p:txBody>
      </p:sp>
      <p:sp>
        <p:nvSpPr>
          <p:cNvPr id="3" name="Rectangle 2">
            <a:extLst>
              <a:ext uri="{FF2B5EF4-FFF2-40B4-BE49-F238E27FC236}">
                <a16:creationId xmlns:a16="http://schemas.microsoft.com/office/drawing/2014/main" id="{B85CD2F1-AE8C-4BD1-8552-D9C9C5B24800}"/>
              </a:ext>
            </a:extLst>
          </p:cNvPr>
          <p:cNvSpPr/>
          <p:nvPr/>
        </p:nvSpPr>
        <p:spPr>
          <a:xfrm>
            <a:off x="472911" y="1148804"/>
            <a:ext cx="11246178" cy="5401479"/>
          </a:xfrm>
          <a:prstGeom prst="rect">
            <a:avLst/>
          </a:prstGeom>
        </p:spPr>
        <p:txBody>
          <a:bodyPr wrap="square" lIns="91440" tIns="45720" rIns="91440" bIns="45720" anchor="t">
            <a:spAutoFit/>
          </a:bodyPr>
          <a:lstStyle/>
          <a:p>
            <a:r>
              <a:rPr lang="en-GB" sz="2300" b="1" dirty="0">
                <a:latin typeface="Twinkl Cursive Unlooped" panose="02000000000000000000" pitchFamily="2" charset="0"/>
              </a:rPr>
              <a:t>Reading</a:t>
            </a:r>
            <a:r>
              <a:rPr lang="en-GB" sz="2300" dirty="0">
                <a:latin typeface="Twinkl Cursive Unlooped" panose="02000000000000000000" pitchFamily="2" charset="0"/>
              </a:rPr>
              <a:t> – we continue to focus on reading throughout the whole school.  Reading diaries will be checked weekly.  Children are expected to read the books they are given as we has assessed their level as well as having the option to bring  in books from home to read.</a:t>
            </a:r>
          </a:p>
          <a:p>
            <a:endParaRPr lang="en-GB" sz="2300" dirty="0">
              <a:latin typeface="Twinkl Cursive Unlooped" panose="02000000000000000000" pitchFamily="2" charset="0"/>
            </a:endParaRPr>
          </a:p>
          <a:p>
            <a:r>
              <a:rPr lang="en-GB" sz="2300" b="1" dirty="0">
                <a:latin typeface="Twinkl Cursive Unlooped" panose="02000000000000000000" pitchFamily="2" charset="0"/>
              </a:rPr>
              <a:t>Maths/ English</a:t>
            </a:r>
            <a:r>
              <a:rPr lang="en-GB" sz="2300" dirty="0">
                <a:latin typeface="Twinkl Cursive Unlooped" panose="02000000000000000000" pitchFamily="2" charset="0"/>
              </a:rPr>
              <a:t> - this will also be linked to what is taught in class. This will be sent on a Friday and is due back the following Friday. The homework will alternate between maths and English weekly.   </a:t>
            </a:r>
          </a:p>
          <a:p>
            <a:endParaRPr lang="en-GB" sz="2300" dirty="0">
              <a:solidFill>
                <a:schemeClr val="bg1"/>
              </a:solidFill>
              <a:latin typeface="Twinkl Cursive Unlooped" panose="02000000000000000000" pitchFamily="2" charset="0"/>
            </a:endParaRPr>
          </a:p>
          <a:p>
            <a:r>
              <a:rPr lang="en-GB" sz="2300" b="1" dirty="0">
                <a:latin typeface="Twinkl Cursive Unlooped" panose="02000000000000000000" pitchFamily="2" charset="0"/>
              </a:rPr>
              <a:t>Spelling</a:t>
            </a:r>
            <a:r>
              <a:rPr lang="en-GB" sz="2300" dirty="0">
                <a:latin typeface="Twinkl Cursive Unlooped" panose="02000000000000000000" pitchFamily="2" charset="0"/>
              </a:rPr>
              <a:t> – these are sent out on Mondays and tested the following Monday. They will also be put on ClassDojo. During the of the year, we may also send out further spelling work as intervention. </a:t>
            </a:r>
          </a:p>
          <a:p>
            <a:endParaRPr lang="en-GB" sz="2300" dirty="0">
              <a:latin typeface="Twinkl Cursive Unlooped" panose="02000000000000000000" pitchFamily="2" charset="0"/>
            </a:endParaRPr>
          </a:p>
          <a:p>
            <a:r>
              <a:rPr lang="en-GB" sz="2300" b="1" dirty="0">
                <a:latin typeface="Twinkl Cursive Unlooped" panose="02000000000000000000" pitchFamily="2" charset="0"/>
              </a:rPr>
              <a:t>TTRS </a:t>
            </a:r>
            <a:r>
              <a:rPr lang="en-GB" sz="2300" dirty="0">
                <a:latin typeface="Twinkl Cursive Unlooped" panose="02000000000000000000" pitchFamily="2" charset="0"/>
              </a:rPr>
              <a:t>– children are expected to practice their times tables regularly using TTRS. This will also be checked on a Friday to see who have been using it. </a:t>
            </a:r>
          </a:p>
        </p:txBody>
      </p:sp>
    </p:spTree>
    <p:extLst>
      <p:ext uri="{BB962C8B-B14F-4D97-AF65-F5344CB8AC3E}">
        <p14:creationId xmlns:p14="http://schemas.microsoft.com/office/powerpoint/2010/main" val="3664469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dirty="0">
                <a:latin typeface="Twinkl Cursive Unlooped" panose="02000000000000000000" pitchFamily="2" charset="0"/>
              </a:rPr>
              <a:t>Ready, Respectful, Safe</a:t>
            </a:r>
          </a:p>
        </p:txBody>
      </p:sp>
      <p:sp>
        <p:nvSpPr>
          <p:cNvPr id="4" name="Rectangle 3">
            <a:extLst>
              <a:ext uri="{FF2B5EF4-FFF2-40B4-BE49-F238E27FC236}">
                <a16:creationId xmlns:a16="http://schemas.microsoft.com/office/drawing/2014/main" id="{E7229B9E-8F1F-4F1E-BC68-F4B9B9F29FF9}"/>
              </a:ext>
            </a:extLst>
          </p:cNvPr>
          <p:cNvSpPr/>
          <p:nvPr/>
        </p:nvSpPr>
        <p:spPr>
          <a:xfrm>
            <a:off x="472912" y="1350139"/>
            <a:ext cx="7446296" cy="3985706"/>
          </a:xfrm>
          <a:prstGeom prst="rect">
            <a:avLst/>
          </a:prstGeom>
        </p:spPr>
        <p:txBody>
          <a:bodyPr wrap="square" lIns="91440" tIns="45720" rIns="91440" bIns="45720" anchor="t">
            <a:spAutoFit/>
          </a:bodyPr>
          <a:lstStyle/>
          <a:p>
            <a:r>
              <a:rPr lang="en-GB" sz="2300" dirty="0">
                <a:latin typeface="Twinkl Cursive Unlooped" panose="02000000000000000000" pitchFamily="2" charset="0"/>
              </a:rPr>
              <a:t>In school, talk about behaviour that falls under </a:t>
            </a:r>
            <a:r>
              <a:rPr lang="en-GB" sz="2300" b="1" dirty="0">
                <a:latin typeface="Twinkl Cursive Unlooped" panose="02000000000000000000" pitchFamily="2" charset="0"/>
              </a:rPr>
              <a:t>Ready, Respectful and Safe</a:t>
            </a:r>
            <a:r>
              <a:rPr lang="en-GB" sz="2300" dirty="0">
                <a:latin typeface="Twinkl Cursive Unlooped" panose="02000000000000000000" pitchFamily="2" charset="0"/>
              </a:rPr>
              <a:t>. </a:t>
            </a:r>
          </a:p>
          <a:p>
            <a:r>
              <a:rPr lang="en-GB" sz="2300" dirty="0">
                <a:latin typeface="Twinkl Cursive Unlooped" panose="02000000000000000000" pitchFamily="2" charset="0"/>
              </a:rPr>
              <a:t>In class, those children who consistently act as role models, focus in lesson time and try their best will be awarded Dojo points. </a:t>
            </a:r>
          </a:p>
          <a:p>
            <a:endParaRPr lang="en-GB" sz="2300" dirty="0">
              <a:latin typeface="Twinkl Cursive Unlooped" panose="02000000000000000000" pitchFamily="2" charset="0"/>
            </a:endParaRPr>
          </a:p>
          <a:p>
            <a:r>
              <a:rPr lang="en-GB" sz="2300" dirty="0">
                <a:latin typeface="Twinkl Cursive Unlooped" panose="02000000000000000000" pitchFamily="2" charset="0"/>
              </a:rPr>
              <a:t>These points are accumulated by house teams over half-terms and rewards give to the winning team at the end of the half-term.</a:t>
            </a:r>
          </a:p>
          <a:p>
            <a:endParaRPr lang="en-GB" sz="2300" dirty="0">
              <a:latin typeface="Twinkl Cursive Unlooped" panose="02000000000000000000" pitchFamily="2" charset="0"/>
            </a:endParaRPr>
          </a:p>
          <a:p>
            <a:endParaRPr lang="en-GB" sz="2300" dirty="0"/>
          </a:p>
        </p:txBody>
      </p:sp>
      <p:pic>
        <p:nvPicPr>
          <p:cNvPr id="3" name="Picture 2">
            <a:extLst>
              <a:ext uri="{FF2B5EF4-FFF2-40B4-BE49-F238E27FC236}">
                <a16:creationId xmlns:a16="http://schemas.microsoft.com/office/drawing/2014/main" id="{1B8DC804-415C-4791-8818-DC598EA92529}"/>
              </a:ext>
            </a:extLst>
          </p:cNvPr>
          <p:cNvPicPr>
            <a:picLocks noChangeAspect="1"/>
          </p:cNvPicPr>
          <p:nvPr/>
        </p:nvPicPr>
        <p:blipFill rotWithShape="1">
          <a:blip r:embed="rId2"/>
          <a:srcRect t="1947" r="1516" b="1947"/>
          <a:stretch/>
        </p:blipFill>
        <p:spPr>
          <a:xfrm>
            <a:off x="8588188" y="1736061"/>
            <a:ext cx="3130900" cy="4633851"/>
          </a:xfrm>
          <a:prstGeom prst="rect">
            <a:avLst/>
          </a:prstGeom>
        </p:spPr>
      </p:pic>
    </p:spTree>
    <p:extLst>
      <p:ext uri="{BB962C8B-B14F-4D97-AF65-F5344CB8AC3E}">
        <p14:creationId xmlns:p14="http://schemas.microsoft.com/office/powerpoint/2010/main" val="3092610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dirty="0" err="1">
                <a:latin typeface="Twinkl Cursive Unlooped" panose="02000000000000000000" pitchFamily="2" charset="0"/>
              </a:rPr>
              <a:t>Ows</a:t>
            </a:r>
            <a:r>
              <a:rPr lang="en-US" dirty="0">
                <a:latin typeface="Twinkl Cursive Unlooped" panose="02000000000000000000" pitchFamily="2" charset="0"/>
              </a:rPr>
              <a:t> wows and </a:t>
            </a:r>
            <a:r>
              <a:rPr lang="en-US" dirty="0" err="1">
                <a:latin typeface="Twinkl Cursive Unlooped" panose="02000000000000000000" pitchFamily="2" charset="0"/>
              </a:rPr>
              <a:t>nows</a:t>
            </a:r>
            <a:r>
              <a:rPr lang="en-US" dirty="0">
                <a:latin typeface="Twinkl Cursive Unlooped" panose="02000000000000000000" pitchFamily="2" charset="0"/>
              </a:rPr>
              <a:t> </a:t>
            </a:r>
          </a:p>
        </p:txBody>
      </p:sp>
      <p:sp>
        <p:nvSpPr>
          <p:cNvPr id="4" name="Rectangle 3">
            <a:extLst>
              <a:ext uri="{FF2B5EF4-FFF2-40B4-BE49-F238E27FC236}">
                <a16:creationId xmlns:a16="http://schemas.microsoft.com/office/drawing/2014/main" id="{E7229B9E-8F1F-4F1E-BC68-F4B9B9F29FF9}"/>
              </a:ext>
            </a:extLst>
          </p:cNvPr>
          <p:cNvSpPr/>
          <p:nvPr/>
        </p:nvSpPr>
        <p:spPr>
          <a:xfrm>
            <a:off x="472912" y="1505146"/>
            <a:ext cx="7446296" cy="4693593"/>
          </a:xfrm>
          <a:prstGeom prst="rect">
            <a:avLst/>
          </a:prstGeom>
        </p:spPr>
        <p:txBody>
          <a:bodyPr wrap="square" lIns="91440" tIns="45720" rIns="91440" bIns="45720" anchor="t">
            <a:spAutoFit/>
          </a:bodyPr>
          <a:lstStyle/>
          <a:p>
            <a:r>
              <a:rPr lang="en-GB" sz="2300" dirty="0">
                <a:latin typeface="Twinkl Cursive Unlooped" panose="02000000000000000000" pitchFamily="2" charset="0"/>
              </a:rPr>
              <a:t>In school we are also focusing on the </a:t>
            </a:r>
            <a:r>
              <a:rPr lang="en-GB" sz="2300" dirty="0" err="1">
                <a:latin typeface="Twinkl Cursive Unlooped" panose="02000000000000000000" pitchFamily="2" charset="0"/>
              </a:rPr>
              <a:t>ows</a:t>
            </a:r>
            <a:r>
              <a:rPr lang="en-GB" sz="2300" dirty="0">
                <a:latin typeface="Twinkl Cursive Unlooped" panose="02000000000000000000" pitchFamily="2" charset="0"/>
              </a:rPr>
              <a:t>, wows and </a:t>
            </a:r>
            <a:r>
              <a:rPr lang="en-GB" sz="2300" dirty="0" err="1">
                <a:latin typeface="Twinkl Cursive Unlooped" panose="02000000000000000000" pitchFamily="2" charset="0"/>
              </a:rPr>
              <a:t>nows</a:t>
            </a:r>
            <a:r>
              <a:rPr lang="en-GB" sz="2300" dirty="0">
                <a:latin typeface="Twinkl Cursive Unlooped" panose="02000000000000000000" pitchFamily="2" charset="0"/>
              </a:rPr>
              <a:t>. Throughout school you will see displays which should have further pictures, or notes or work which celebrate our wows. </a:t>
            </a:r>
          </a:p>
          <a:p>
            <a:endParaRPr lang="en-GB" sz="2300" dirty="0">
              <a:latin typeface="Twinkl Cursive Unlooped" panose="02000000000000000000" pitchFamily="2" charset="0"/>
            </a:endParaRPr>
          </a:p>
          <a:p>
            <a:r>
              <a:rPr lang="en-GB" sz="2300" dirty="0">
                <a:latin typeface="Twinkl Cursive Unlooped" panose="02000000000000000000" pitchFamily="2" charset="0"/>
              </a:rPr>
              <a:t>This may include self reflection, critical thinking and further good work! </a:t>
            </a:r>
          </a:p>
          <a:p>
            <a:endParaRPr lang="en-GB" sz="2300" dirty="0">
              <a:latin typeface="Twinkl Cursive Unlooped" panose="02000000000000000000" pitchFamily="2" charset="0"/>
            </a:endParaRPr>
          </a:p>
          <a:p>
            <a:endParaRPr lang="en-GB" sz="2300" dirty="0">
              <a:latin typeface="Twinkl Cursive Unlooped" panose="02000000000000000000" pitchFamily="2" charset="0"/>
            </a:endParaRPr>
          </a:p>
          <a:p>
            <a:r>
              <a:rPr lang="en-GB" sz="2300" dirty="0">
                <a:latin typeface="Twinkl Cursive Unlooped" panose="02000000000000000000" pitchFamily="2" charset="0"/>
              </a:rPr>
              <a:t>If you have any wows or </a:t>
            </a:r>
            <a:r>
              <a:rPr lang="en-GB" sz="2300" dirty="0" err="1">
                <a:latin typeface="Twinkl Cursive Unlooped" panose="02000000000000000000" pitchFamily="2" charset="0"/>
              </a:rPr>
              <a:t>nows</a:t>
            </a:r>
            <a:r>
              <a:rPr lang="en-GB" sz="2300" dirty="0">
                <a:latin typeface="Twinkl Cursive Unlooped" panose="02000000000000000000" pitchFamily="2" charset="0"/>
              </a:rPr>
              <a:t> you would like to share so we can include this in the classroom – Please send them to me and I will be sure to highlight the positivity in our classroom!</a:t>
            </a:r>
          </a:p>
        </p:txBody>
      </p:sp>
      <p:pic>
        <p:nvPicPr>
          <p:cNvPr id="3" name="Picture 2">
            <a:extLst>
              <a:ext uri="{FF2B5EF4-FFF2-40B4-BE49-F238E27FC236}">
                <a16:creationId xmlns:a16="http://schemas.microsoft.com/office/drawing/2014/main" id="{1B8DC804-415C-4791-8818-DC598EA92529}"/>
              </a:ext>
            </a:extLst>
          </p:cNvPr>
          <p:cNvPicPr>
            <a:picLocks noChangeAspect="1"/>
          </p:cNvPicPr>
          <p:nvPr/>
        </p:nvPicPr>
        <p:blipFill rotWithShape="1">
          <a:blip r:embed="rId2"/>
          <a:srcRect t="1947" r="1516" b="1947"/>
          <a:stretch/>
        </p:blipFill>
        <p:spPr>
          <a:xfrm>
            <a:off x="8588188" y="1736061"/>
            <a:ext cx="3130900" cy="4633851"/>
          </a:xfrm>
          <a:prstGeom prst="rect">
            <a:avLst/>
          </a:prstGeom>
        </p:spPr>
      </p:pic>
    </p:spTree>
    <p:extLst>
      <p:ext uri="{BB962C8B-B14F-4D97-AF65-F5344CB8AC3E}">
        <p14:creationId xmlns:p14="http://schemas.microsoft.com/office/powerpoint/2010/main" val="1591248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623F9-B918-D497-D51B-9CB8DBE2A4E7}"/>
              </a:ext>
            </a:extLst>
          </p:cNvPr>
          <p:cNvSpPr>
            <a:spLocks noGrp="1"/>
          </p:cNvSpPr>
          <p:nvPr>
            <p:ph type="title"/>
          </p:nvPr>
        </p:nvSpPr>
        <p:spPr>
          <a:xfrm>
            <a:off x="968188" y="-43543"/>
            <a:ext cx="10058400" cy="1371600"/>
          </a:xfrm>
        </p:spPr>
        <p:txBody>
          <a:bodyPr/>
          <a:lstStyle/>
          <a:p>
            <a:pPr algn="ctr"/>
            <a:r>
              <a:rPr lang="en-US">
                <a:latin typeface="Twinkl Cursive Unlooped" panose="02000000000000000000" pitchFamily="2" charset="0"/>
              </a:rPr>
              <a:t>Class Dojo</a:t>
            </a:r>
            <a:endParaRPr lang="en-US" dirty="0">
              <a:latin typeface="Twinkl Cursive Unlooped" panose="02000000000000000000" pitchFamily="2" charset="0"/>
            </a:endParaRPr>
          </a:p>
        </p:txBody>
      </p:sp>
      <p:pic>
        <p:nvPicPr>
          <p:cNvPr id="4" name="Picture 3" descr="A cartoon of a green monster&#10;&#10;Description automatically generated">
            <a:extLst>
              <a:ext uri="{FF2B5EF4-FFF2-40B4-BE49-F238E27FC236}">
                <a16:creationId xmlns:a16="http://schemas.microsoft.com/office/drawing/2014/main" id="{3AD4480F-5515-E0DA-839E-8246FAADC9EC}"/>
              </a:ext>
            </a:extLst>
          </p:cNvPr>
          <p:cNvPicPr>
            <a:picLocks noChangeAspect="1"/>
          </p:cNvPicPr>
          <p:nvPr/>
        </p:nvPicPr>
        <p:blipFill>
          <a:blip r:embed="rId2"/>
          <a:stretch>
            <a:fillRect/>
          </a:stretch>
        </p:blipFill>
        <p:spPr>
          <a:xfrm>
            <a:off x="3503399" y="232682"/>
            <a:ext cx="1019175" cy="819150"/>
          </a:xfrm>
          <a:prstGeom prst="rect">
            <a:avLst/>
          </a:prstGeom>
        </p:spPr>
      </p:pic>
      <p:pic>
        <p:nvPicPr>
          <p:cNvPr id="6" name="Picture 5" descr="A screenshot of a cell phone&#10;&#10;Description automatically generated">
            <a:extLst>
              <a:ext uri="{FF2B5EF4-FFF2-40B4-BE49-F238E27FC236}">
                <a16:creationId xmlns:a16="http://schemas.microsoft.com/office/drawing/2014/main" id="{49D0F625-17BE-064C-97F2-1A91A4AF2777}"/>
              </a:ext>
            </a:extLst>
          </p:cNvPr>
          <p:cNvPicPr>
            <a:picLocks noChangeAspect="1"/>
          </p:cNvPicPr>
          <p:nvPr/>
        </p:nvPicPr>
        <p:blipFill>
          <a:blip r:embed="rId3"/>
          <a:stretch>
            <a:fillRect/>
          </a:stretch>
        </p:blipFill>
        <p:spPr>
          <a:xfrm>
            <a:off x="8029176" y="1199621"/>
            <a:ext cx="3572275" cy="3372394"/>
          </a:xfrm>
          <a:prstGeom prst="rect">
            <a:avLst/>
          </a:prstGeom>
        </p:spPr>
      </p:pic>
      <p:pic>
        <p:nvPicPr>
          <p:cNvPr id="7" name="Picture 6">
            <a:extLst>
              <a:ext uri="{FF2B5EF4-FFF2-40B4-BE49-F238E27FC236}">
                <a16:creationId xmlns:a16="http://schemas.microsoft.com/office/drawing/2014/main" id="{91BAC90F-9245-1EB5-A2E0-E37F3640C34F}"/>
              </a:ext>
            </a:extLst>
          </p:cNvPr>
          <p:cNvPicPr>
            <a:picLocks noChangeAspect="1"/>
          </p:cNvPicPr>
          <p:nvPr/>
        </p:nvPicPr>
        <p:blipFill>
          <a:blip r:embed="rId4"/>
          <a:stretch>
            <a:fillRect/>
          </a:stretch>
        </p:blipFill>
        <p:spPr>
          <a:xfrm>
            <a:off x="283669" y="1604282"/>
            <a:ext cx="6953895" cy="3910261"/>
          </a:xfrm>
          <a:prstGeom prst="rect">
            <a:avLst/>
          </a:prstGeom>
        </p:spPr>
      </p:pic>
      <p:pic>
        <p:nvPicPr>
          <p:cNvPr id="8" name="Picture 7" descr="A cartoon of a green monster&#10;&#10;Description automatically generated">
            <a:extLst>
              <a:ext uri="{FF2B5EF4-FFF2-40B4-BE49-F238E27FC236}">
                <a16:creationId xmlns:a16="http://schemas.microsoft.com/office/drawing/2014/main" id="{69001C7F-2A79-8F22-68D1-5FD16FB6715E}"/>
              </a:ext>
            </a:extLst>
          </p:cNvPr>
          <p:cNvPicPr>
            <a:picLocks noChangeAspect="1"/>
          </p:cNvPicPr>
          <p:nvPr/>
        </p:nvPicPr>
        <p:blipFill>
          <a:blip r:embed="rId2"/>
          <a:stretch>
            <a:fillRect/>
          </a:stretch>
        </p:blipFill>
        <p:spPr>
          <a:xfrm>
            <a:off x="7681594" y="232682"/>
            <a:ext cx="1019175" cy="819150"/>
          </a:xfrm>
          <a:prstGeom prst="rect">
            <a:avLst/>
          </a:prstGeom>
        </p:spPr>
      </p:pic>
    </p:spTree>
    <p:extLst>
      <p:ext uri="{BB962C8B-B14F-4D97-AF65-F5344CB8AC3E}">
        <p14:creationId xmlns:p14="http://schemas.microsoft.com/office/powerpoint/2010/main" val="1474070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dirty="0"/>
              <a:t>Information Points</a:t>
            </a:r>
          </a:p>
        </p:txBody>
      </p:sp>
      <p:sp>
        <p:nvSpPr>
          <p:cNvPr id="3" name="Rectangle 2">
            <a:extLst>
              <a:ext uri="{FF2B5EF4-FFF2-40B4-BE49-F238E27FC236}">
                <a16:creationId xmlns:a16="http://schemas.microsoft.com/office/drawing/2014/main" id="{B85CD2F1-AE8C-4BD1-8552-D9C9C5B24800}"/>
              </a:ext>
            </a:extLst>
          </p:cNvPr>
          <p:cNvSpPr/>
          <p:nvPr/>
        </p:nvSpPr>
        <p:spPr>
          <a:xfrm>
            <a:off x="472911" y="1613118"/>
            <a:ext cx="11246178" cy="3631763"/>
          </a:xfrm>
          <a:prstGeom prst="rect">
            <a:avLst/>
          </a:prstGeom>
        </p:spPr>
        <p:txBody>
          <a:bodyPr wrap="square" lIns="91440" tIns="45720" rIns="91440" bIns="45720" anchor="t">
            <a:spAutoFit/>
          </a:bodyPr>
          <a:lstStyle/>
          <a:p>
            <a:r>
              <a:rPr lang="en-GB" sz="2300" dirty="0"/>
              <a:t>If you need any further information about what we are doing in class, our timetable or other information, the class page is the first place to check.</a:t>
            </a:r>
          </a:p>
          <a:p>
            <a:endParaRPr lang="en-GB" sz="2300" dirty="0"/>
          </a:p>
          <a:p>
            <a:r>
              <a:rPr lang="en-GB" sz="2300" dirty="0">
                <a:hlinkClick r:id="rId2"/>
              </a:rPr>
              <a:t>https://www.longitchington.covmat.org/swift-class-year-4-2/</a:t>
            </a:r>
            <a:endParaRPr lang="en-GB" sz="2300" dirty="0"/>
          </a:p>
          <a:p>
            <a:endParaRPr lang="en-GB" sz="2300" dirty="0"/>
          </a:p>
          <a:p>
            <a:r>
              <a:rPr lang="en-GB" sz="2300" dirty="0"/>
              <a:t>Email </a:t>
            </a:r>
            <a:r>
              <a:rPr lang="en-GB" sz="2300" dirty="0">
                <a:hlinkClick r:id="rId3"/>
              </a:rPr>
              <a:t>school.parents@longitchington.covmat.org</a:t>
            </a:r>
            <a:r>
              <a:rPr lang="en-GB" sz="2300" dirty="0"/>
              <a:t> if you need to ask me a question and the website does not have the answer. There is also Class dojo if there is any queries. Please note these will not usually be checked after 4pm.</a:t>
            </a:r>
          </a:p>
          <a:p>
            <a:endParaRPr lang="en-GB" sz="2300" dirty="0"/>
          </a:p>
          <a:p>
            <a:endParaRPr lang="en-GB" sz="2300" dirty="0"/>
          </a:p>
        </p:txBody>
      </p:sp>
    </p:spTree>
    <p:extLst>
      <p:ext uri="{BB962C8B-B14F-4D97-AF65-F5344CB8AC3E}">
        <p14:creationId xmlns:p14="http://schemas.microsoft.com/office/powerpoint/2010/main" val="23070939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4e418ab-ce11-4ca9-94b8-6d9ebf9facd8">
      <Terms xmlns="http://schemas.microsoft.com/office/infopath/2007/PartnerControls"/>
    </lcf76f155ced4ddcb4097134ff3c332f>
    <TaxCatchAll xmlns="35a5e5d3-208a-4091-975e-025a74b689a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E2BF3A9FB73914FB0051234878B0E3C" ma:contentTypeVersion="18" ma:contentTypeDescription="Create a new document." ma:contentTypeScope="" ma:versionID="f0240ed1f5aded56960741cd9101de3d">
  <xsd:schema xmlns:xsd="http://www.w3.org/2001/XMLSchema" xmlns:xs="http://www.w3.org/2001/XMLSchema" xmlns:p="http://schemas.microsoft.com/office/2006/metadata/properties" xmlns:ns2="94e418ab-ce11-4ca9-94b8-6d9ebf9facd8" xmlns:ns3="35a5e5d3-208a-4091-975e-025a74b689a6" targetNamespace="http://schemas.microsoft.com/office/2006/metadata/properties" ma:root="true" ma:fieldsID="a2996e0dad21afb5f8c94e33702583e8" ns2:_="" ns3:_="">
    <xsd:import namespace="94e418ab-ce11-4ca9-94b8-6d9ebf9facd8"/>
    <xsd:import namespace="35a5e5d3-208a-4091-975e-025a74b689a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e418ab-ce11-4ca9-94b8-6d9ebf9facd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5a5e5d3-208a-4091-975e-025a74b689a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9572c49-a22e-4fec-8636-14586fbcd80a}" ma:internalName="TaxCatchAll" ma:showField="CatchAllData" ma:web="35a5e5d3-208a-4091-975e-025a74b689a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809DD8B-FF9D-48DB-9F36-656386564CD2}">
  <ds:schemaRefs>
    <ds:schemaRef ds:uri="http://schemas.openxmlformats.org/package/2006/metadata/core-properties"/>
    <ds:schemaRef ds:uri="http://purl.org/dc/elements/1.1/"/>
    <ds:schemaRef ds:uri="http://schemas.microsoft.com/office/2006/metadata/properties"/>
    <ds:schemaRef ds:uri="94e418ab-ce11-4ca9-94b8-6d9ebf9facd8"/>
    <ds:schemaRef ds:uri="http://purl.org/dc/terms/"/>
    <ds:schemaRef ds:uri="http://schemas.microsoft.com/office/2006/documentManagement/types"/>
    <ds:schemaRef ds:uri="http://purl.org/dc/dcmitype/"/>
    <ds:schemaRef ds:uri="http://schemas.microsoft.com/office/infopath/2007/PartnerControls"/>
    <ds:schemaRef ds:uri="35a5e5d3-208a-4091-975e-025a74b689a6"/>
    <ds:schemaRef ds:uri="http://www.w3.org/XML/1998/namespace"/>
  </ds:schemaRefs>
</ds:datastoreItem>
</file>

<file path=customXml/itemProps2.xml><?xml version="1.0" encoding="utf-8"?>
<ds:datastoreItem xmlns:ds="http://schemas.openxmlformats.org/officeDocument/2006/customXml" ds:itemID="{B83CF937-4139-4B0A-9661-8568A33A69D1}">
  <ds:schemaRefs>
    <ds:schemaRef ds:uri="http://schemas.microsoft.com/sharepoint/v3/contenttype/forms"/>
  </ds:schemaRefs>
</ds:datastoreItem>
</file>

<file path=customXml/itemProps3.xml><?xml version="1.0" encoding="utf-8"?>
<ds:datastoreItem xmlns:ds="http://schemas.openxmlformats.org/officeDocument/2006/customXml" ds:itemID="{0F5F75C2-8B79-4107-8D58-F7F9ADFD55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e418ab-ce11-4ca9-94b8-6d9ebf9facd8"/>
    <ds:schemaRef ds:uri="35a5e5d3-208a-4091-975e-025a74b689a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TM03457510[[fn=Savon]]</Template>
  <TotalTime>0</TotalTime>
  <Words>432</Words>
  <Application>Microsoft Office PowerPoint</Application>
  <PresentationFormat>Widescreen</PresentationFormat>
  <Paragraphs>33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Century Gothic</vt:lpstr>
      <vt:lpstr>Garamond</vt:lpstr>
      <vt:lpstr>Twinkl Cursive Unlooped</vt:lpstr>
      <vt:lpstr>Savon</vt:lpstr>
      <vt:lpstr>Meet the teacher</vt:lpstr>
      <vt:lpstr>Year 3 teachers</vt:lpstr>
      <vt:lpstr>Timetable</vt:lpstr>
      <vt:lpstr>Curriculum Overview</vt:lpstr>
      <vt:lpstr>Home Learning</vt:lpstr>
      <vt:lpstr>Ready, Respectful, Safe</vt:lpstr>
      <vt:lpstr>Ows wows and nows </vt:lpstr>
      <vt:lpstr>Class Dojo</vt:lpstr>
      <vt:lpstr>Information Points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teachers</dc:title>
  <dc:creator/>
  <cp:lastModifiedBy/>
  <cp:revision>94</cp:revision>
  <dcterms:created xsi:type="dcterms:W3CDTF">2021-09-19T10:20:41Z</dcterms:created>
  <dcterms:modified xsi:type="dcterms:W3CDTF">2024-09-10T19:43:08Z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0x0101005E2BF3A9FB73914FB0051234878B0E3C</vt:lpwstr>
  </property>
  <property fmtid="{D5CDD505-2E9C-101B-9397-08002B2CF9AE}" pid="3" name="MediaServiceImageTags">
    <vt:lpwstr/>
  </property>
</Properties>
</file>