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8679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A05B58-F87B-4BCF-B2C1-F771E7A2BCF3}" v="82" dt="2025-12-19T14:02:02.96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446" y="7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2945659" cy="495109"/>
          </a:xfrm>
          <a:prstGeom prst="rect">
            <a:avLst/>
          </a:prstGeom>
        </p:spPr>
        <p:txBody>
          <a:bodyPr vert="horz" lIns="90609" tIns="45305" rIns="90609" bIns="45305" rtlCol="0"/>
          <a:lstStyle>
            <a:lvl1pPr algn="l">
              <a:defRPr sz="1200"/>
            </a:lvl1pPr>
          </a:lstStyle>
          <a:p>
            <a:endParaRPr lang="en-GB"/>
          </a:p>
        </p:txBody>
      </p:sp>
      <p:sp>
        <p:nvSpPr>
          <p:cNvPr id="3" name="Date Placeholder 2"/>
          <p:cNvSpPr>
            <a:spLocks noGrp="1"/>
          </p:cNvSpPr>
          <p:nvPr>
            <p:ph type="dt" idx="1"/>
          </p:nvPr>
        </p:nvSpPr>
        <p:spPr>
          <a:xfrm>
            <a:off x="3850445" y="1"/>
            <a:ext cx="2945659" cy="495109"/>
          </a:xfrm>
          <a:prstGeom prst="rect">
            <a:avLst/>
          </a:prstGeom>
        </p:spPr>
        <p:txBody>
          <a:bodyPr vert="horz" lIns="90609" tIns="45305" rIns="90609" bIns="45305" rtlCol="0"/>
          <a:lstStyle>
            <a:lvl1pPr algn="r">
              <a:defRPr sz="1200"/>
            </a:lvl1pPr>
          </a:lstStyle>
          <a:p>
            <a:fld id="{222E43BF-527D-440D-8356-FC8BCEDDB5DC}" type="datetimeFigureOut">
              <a:rPr lang="en-GB" smtClean="0"/>
              <a:t>26/03/2026</a:t>
            </a:fld>
            <a:endParaRPr lang="en-GB"/>
          </a:p>
        </p:txBody>
      </p:sp>
      <p:sp>
        <p:nvSpPr>
          <p:cNvPr id="4" name="Slide Image Placeholder 3"/>
          <p:cNvSpPr>
            <a:spLocks noGrp="1" noRot="1" noChangeAspect="1"/>
          </p:cNvSpPr>
          <p:nvPr>
            <p:ph type="sldImg" idx="2"/>
          </p:nvPr>
        </p:nvSpPr>
        <p:spPr>
          <a:xfrm>
            <a:off x="993775" y="1233488"/>
            <a:ext cx="4810125" cy="3330575"/>
          </a:xfrm>
          <a:prstGeom prst="rect">
            <a:avLst/>
          </a:prstGeom>
          <a:noFill/>
          <a:ln w="12700">
            <a:solidFill>
              <a:prstClr val="black"/>
            </a:solidFill>
          </a:ln>
        </p:spPr>
        <p:txBody>
          <a:bodyPr vert="horz" lIns="90609" tIns="45305" rIns="90609" bIns="45305" rtlCol="0" anchor="ctr"/>
          <a:lstStyle/>
          <a:p>
            <a:endParaRPr lang="en-GB"/>
          </a:p>
        </p:txBody>
      </p:sp>
      <p:sp>
        <p:nvSpPr>
          <p:cNvPr id="5" name="Notes Placeholder 4"/>
          <p:cNvSpPr>
            <a:spLocks noGrp="1"/>
          </p:cNvSpPr>
          <p:nvPr>
            <p:ph type="body" sz="quarter" idx="3"/>
          </p:nvPr>
        </p:nvSpPr>
        <p:spPr>
          <a:xfrm>
            <a:off x="679768" y="4748927"/>
            <a:ext cx="5438140" cy="3885486"/>
          </a:xfrm>
          <a:prstGeom prst="rect">
            <a:avLst/>
          </a:prstGeom>
        </p:spPr>
        <p:txBody>
          <a:bodyPr vert="horz" lIns="90609" tIns="45305" rIns="90609" bIns="453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9372795"/>
            <a:ext cx="2945659" cy="495108"/>
          </a:xfrm>
          <a:prstGeom prst="rect">
            <a:avLst/>
          </a:prstGeom>
        </p:spPr>
        <p:txBody>
          <a:bodyPr vert="horz" lIns="90609" tIns="45305" rIns="90609" bIns="45305" rtlCol="0" anchor="b"/>
          <a:lstStyle>
            <a:lvl1pPr algn="l">
              <a:defRPr sz="1200"/>
            </a:lvl1pPr>
          </a:lstStyle>
          <a:p>
            <a:endParaRPr lang="en-GB"/>
          </a:p>
        </p:txBody>
      </p:sp>
      <p:sp>
        <p:nvSpPr>
          <p:cNvPr id="7" name="Slide Number Placeholder 6"/>
          <p:cNvSpPr>
            <a:spLocks noGrp="1"/>
          </p:cNvSpPr>
          <p:nvPr>
            <p:ph type="sldNum" sz="quarter" idx="5"/>
          </p:nvPr>
        </p:nvSpPr>
        <p:spPr>
          <a:xfrm>
            <a:off x="3850445" y="9372795"/>
            <a:ext cx="2945659" cy="495108"/>
          </a:xfrm>
          <a:prstGeom prst="rect">
            <a:avLst/>
          </a:prstGeom>
        </p:spPr>
        <p:txBody>
          <a:bodyPr vert="horz" lIns="90609" tIns="45305" rIns="90609" bIns="45305"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26/03/2026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26/03/2026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26/03/2026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26/03/2026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26/03/2026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26/03/2026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32477" y="1455156"/>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475639"/>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252307"/>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667198"/>
            <a:ext cx="596695" cy="461665"/>
          </a:xfrm>
          <a:prstGeom prst="rect">
            <a:avLst/>
          </a:prstGeom>
          <a:noFill/>
        </p:spPr>
        <p:txBody>
          <a:bodyPr wrap="square" rtlCol="0">
            <a:spAutoFit/>
          </a:bodyPr>
          <a:lstStyle/>
          <a:p>
            <a:pPr algn="ctr"/>
            <a:r>
              <a:rPr lang="en-GB" sz="800" dirty="0">
                <a:latin typeface="Century Gothic" panose="020B0502020202020204" pitchFamily="34" charset="0"/>
              </a:rPr>
              <a:t>Added plant protein</a:t>
            </a:r>
            <a:endParaRPr lang="en-GB" sz="800" b="1" dirty="0">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1966096"/>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2813209"/>
            <a:ext cx="804249" cy="338554"/>
          </a:xfrm>
          <a:prstGeom prst="rect">
            <a:avLst/>
          </a:prstGeom>
          <a:noFill/>
        </p:spPr>
        <p:txBody>
          <a:bodyPr wrap="square" rtlCol="0">
            <a:spAutoFit/>
          </a:bodyPr>
          <a:lstStyle/>
          <a:p>
            <a:pPr algn="ctr"/>
            <a:r>
              <a:rPr lang="en-GB" sz="800" dirty="0">
                <a:latin typeface="Century Gothic" panose="020B0502020202020204" pitchFamily="34" charset="0"/>
              </a:rPr>
              <a:t>Plant</a:t>
            </a:r>
          </a:p>
          <a:p>
            <a:pPr algn="ctr"/>
            <a:r>
              <a:rPr lang="en-GB" sz="800" dirty="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860651823"/>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with Rice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Roasted Quorn, </a:t>
                      </a:r>
                    </a:p>
                    <a:p>
                      <a:pPr algn="ctr"/>
                      <a:r>
                        <a:rPr lang="en-GB" sz="800" dirty="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Smokey Bean Burger with </a:t>
                      </a:r>
                      <a:r>
                        <a:rPr lang="en-US" sz="800" b="0" i="0" u="none" strike="noStrike" noProof="0" dirty="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732459922"/>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dirty="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dirty="0">
                          <a:latin typeface="Century Gothic" panose="020B0502020202020204" pitchFamily="34" charset="0"/>
                        </a:rPr>
                        <a:t>Roast Potatoes </a:t>
                      </a:r>
                      <a:r>
                        <a:rPr lang="en-GB" sz="800" dirty="0">
                          <a:latin typeface="Century Gothic" panose="020B0502020202020204" pitchFamily="34" charset="0"/>
                        </a:rPr>
                        <a:t>&amp; Gravy</a:t>
                      </a:r>
                      <a:endParaRPr lang="en-US" sz="800" b="1" i="0" u="none" strike="noStrike" noProof="0" dirty="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latin typeface="Century Gothic" panose="020B0502020202020204" pitchFamily="34" charset="0"/>
                        </a:rPr>
                        <a:t>NEW </a:t>
                      </a:r>
                      <a:r>
                        <a:rPr lang="en-GB" sz="800" dirty="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Oaty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67434680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dirty="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351073" y="1412919"/>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845185" y="135049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820031" y="313402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2641324" y="136369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4151619" y="143154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5875053" y="139599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7403325" y="151846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2622385" y="31696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4374427" y="313448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5898351" y="3110497"/>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259240"/>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4568802"/>
            <a:ext cx="596695" cy="338554"/>
          </a:xfrm>
          <a:prstGeom prst="rect">
            <a:avLst/>
          </a:prstGeom>
          <a:noFill/>
        </p:spPr>
        <p:txBody>
          <a:bodyPr wrap="square" rtlCol="0">
            <a:spAutoFit/>
          </a:bodyPr>
          <a:lstStyle/>
          <a:p>
            <a:pPr algn="ctr"/>
            <a:r>
              <a:rPr lang="en-GB" sz="800" dirty="0">
                <a:latin typeface="Century Gothic" panose="020B0502020202020204" pitchFamily="34" charset="0"/>
              </a:rPr>
              <a:t>Chef’s Special</a:t>
            </a:r>
            <a:endParaRPr lang="en-GB" sz="800" b="1" dirty="0">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pic>
        <p:nvPicPr>
          <p:cNvPr id="1026" name="Picture 2" descr="A picture containing logo&#10;&#10;Description automatically generated">
            <a:extLst>
              <a:ext uri="{FF2B5EF4-FFF2-40B4-BE49-F238E27FC236}">
                <a16:creationId xmlns:a16="http://schemas.microsoft.com/office/drawing/2014/main" id="{B6AFCCE5-6898-2A0B-4894-C3BF99229F77}"/>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33817" y="1307741"/>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A picture containing logo&#10;&#10;Description automatically generated">
            <a:extLst>
              <a:ext uri="{FF2B5EF4-FFF2-40B4-BE49-F238E27FC236}">
                <a16:creationId xmlns:a16="http://schemas.microsoft.com/office/drawing/2014/main" id="{DB6A45B7-A179-1C4C-86BE-9DB131D9B1C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295038" y="4972671"/>
            <a:ext cx="373236" cy="41762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6247D37-6E28-CC74-7582-9BED2B8DF9B0}"/>
              </a:ext>
            </a:extLst>
          </p:cNvPr>
          <p:cNvSpPr txBox="1"/>
          <p:nvPr/>
        </p:nvSpPr>
        <p:spPr>
          <a:xfrm>
            <a:off x="9141036" y="5383588"/>
            <a:ext cx="662219" cy="461665"/>
          </a:xfrm>
          <a:prstGeom prst="rect">
            <a:avLst/>
          </a:prstGeom>
          <a:noFill/>
        </p:spPr>
        <p:txBody>
          <a:bodyPr wrap="square" rtlCol="0">
            <a:spAutoFit/>
          </a:bodyPr>
          <a:lstStyle/>
          <a:p>
            <a:pPr algn="ctr"/>
            <a:r>
              <a:rPr lang="en-GB" sz="800" dirty="0">
                <a:latin typeface="Century Gothic" panose="020B0502020202020204" pitchFamily="34" charset="0"/>
              </a:rPr>
              <a:t>Lower Carbon Footprint</a:t>
            </a:r>
            <a:endParaRPr lang="en-GB" sz="800" b="1" dirty="0">
              <a:latin typeface="Century Gothic" panose="020B0502020202020204" pitchFamily="34" charset="0"/>
            </a:endParaRPr>
          </a:p>
        </p:txBody>
      </p:sp>
      <p:pic>
        <p:nvPicPr>
          <p:cNvPr id="34" name="Picture 2" descr="A picture containing logo&#10;&#10;Description automatically generated">
            <a:extLst>
              <a:ext uri="{FF2B5EF4-FFF2-40B4-BE49-F238E27FC236}">
                <a16:creationId xmlns:a16="http://schemas.microsoft.com/office/drawing/2014/main" id="{C5EF2044-BCA9-E841-DAF3-7ABA5060392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114869" y="1357138"/>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 descr="A picture containing logo&#10;&#10;Description automatically generated">
            <a:extLst>
              <a:ext uri="{FF2B5EF4-FFF2-40B4-BE49-F238E27FC236}">
                <a16:creationId xmlns:a16="http://schemas.microsoft.com/office/drawing/2014/main" id="{24EDF757-D12B-FFAD-9BE1-1E7B34A8B0F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94528" y="128037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A picture containing logo&#10;&#10;Description automatically generated">
            <a:extLst>
              <a:ext uri="{FF2B5EF4-FFF2-40B4-BE49-F238E27FC236}">
                <a16:creationId xmlns:a16="http://schemas.microsoft.com/office/drawing/2014/main" id="{B839A94A-A551-D725-4B1E-62E184BCB32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34763" y="1460613"/>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59" name="Picture 2" descr="A picture containing logo&#10;&#10;Description automatically generated">
            <a:extLst>
              <a:ext uri="{FF2B5EF4-FFF2-40B4-BE49-F238E27FC236}">
                <a16:creationId xmlns:a16="http://schemas.microsoft.com/office/drawing/2014/main" id="{F4670BD2-8AD2-A96B-9B64-D4568CB9E77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66794" y="1272193"/>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A picture containing logo&#10;&#10;Description automatically generated">
            <a:extLst>
              <a:ext uri="{FF2B5EF4-FFF2-40B4-BE49-F238E27FC236}">
                <a16:creationId xmlns:a16="http://schemas.microsoft.com/office/drawing/2014/main" id="{F0CFC8D1-3868-D5D2-D67F-FCD1910D0D39}"/>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58059" y="3107762"/>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A picture containing logo&#10;&#10;Description automatically generated">
            <a:extLst>
              <a:ext uri="{FF2B5EF4-FFF2-40B4-BE49-F238E27FC236}">
                <a16:creationId xmlns:a16="http://schemas.microsoft.com/office/drawing/2014/main" id="{5D3CDFB0-375D-E489-F68C-9916187E9BD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016990" y="3148329"/>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2" descr="A picture containing logo&#10;&#10;Description automatically generated">
            <a:extLst>
              <a:ext uri="{FF2B5EF4-FFF2-40B4-BE49-F238E27FC236}">
                <a16:creationId xmlns:a16="http://schemas.microsoft.com/office/drawing/2014/main" id="{7C04DB69-07DF-89BF-DAB1-A481D04E810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601332" y="3055081"/>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A picture containing logo&#10;&#10;Description automatically generated">
            <a:extLst>
              <a:ext uri="{FF2B5EF4-FFF2-40B4-BE49-F238E27FC236}">
                <a16:creationId xmlns:a16="http://schemas.microsoft.com/office/drawing/2014/main" id="{8F188193-3978-F06C-67EB-0DB507365149}"/>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13676" y="3174288"/>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A picture containing logo&#10;&#10;Description automatically generated">
            <a:extLst>
              <a:ext uri="{FF2B5EF4-FFF2-40B4-BE49-F238E27FC236}">
                <a16:creationId xmlns:a16="http://schemas.microsoft.com/office/drawing/2014/main" id="{3EDEE8C1-19B2-2D38-2222-A6E33140EF11}"/>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68437" y="3027265"/>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2" descr="A picture containing logo&#10;&#10;Description automatically generated">
            <a:extLst>
              <a:ext uri="{FF2B5EF4-FFF2-40B4-BE49-F238E27FC236}">
                <a16:creationId xmlns:a16="http://schemas.microsoft.com/office/drawing/2014/main" id="{CA4F7DD3-2391-3358-A091-76B5E6D3303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58059" y="4933814"/>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2" descr="A picture containing logo&#10;&#10;Description automatically generated">
            <a:extLst>
              <a:ext uri="{FF2B5EF4-FFF2-40B4-BE49-F238E27FC236}">
                <a16:creationId xmlns:a16="http://schemas.microsoft.com/office/drawing/2014/main" id="{03690DAA-24D3-F459-CECB-FD4FB3DE7C8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077300" y="498671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2" descr="A picture containing logo&#10;&#10;Description automatically generated">
            <a:extLst>
              <a:ext uri="{FF2B5EF4-FFF2-40B4-BE49-F238E27FC236}">
                <a16:creationId xmlns:a16="http://schemas.microsoft.com/office/drawing/2014/main" id="{B71243D9-4DC6-0C34-0436-61520E7E77B0}"/>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622439" y="4981780"/>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 descr="A picture containing logo&#10;&#10;Description automatically generated">
            <a:extLst>
              <a:ext uri="{FF2B5EF4-FFF2-40B4-BE49-F238E27FC236}">
                <a16:creationId xmlns:a16="http://schemas.microsoft.com/office/drawing/2014/main" id="{51DF4BFA-64C6-2A5E-68E1-2B4D6FCD2CF7}"/>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67578" y="4761356"/>
            <a:ext cx="216394" cy="242127"/>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2" descr="A picture containing logo&#10;&#10;Description automatically generated">
            <a:extLst>
              <a:ext uri="{FF2B5EF4-FFF2-40B4-BE49-F238E27FC236}">
                <a16:creationId xmlns:a16="http://schemas.microsoft.com/office/drawing/2014/main" id="{7E9D9BB4-4AD3-AAB5-C377-293B877977C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650293" y="4759621"/>
            <a:ext cx="216394" cy="242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2F8C653A-A8A1-76A2-A5FE-0BC6D9C01FD0}"/>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3B5478DC-6FF8-E145-7E74-92B4B506D4BB}"/>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DFDB9322-C0B7-0CC6-83CC-8A4572E4B037}"/>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2123760116"/>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V318</a:t>
                      </a:r>
                      <a:r>
                        <a:rPr lang="en-GB" sz="800" b="0">
                          <a:solidFill>
                            <a:schemeClr val="tx1"/>
                          </a:solidFill>
                          <a:latin typeface="Century Gothic"/>
                        </a:rPr>
                        <a:t> Macaroni</a:t>
                      </a:r>
                    </a:p>
                    <a:p>
                      <a:pPr algn="ctr"/>
                      <a:r>
                        <a:rPr lang="en-GB" sz="800" b="0">
                          <a:solidFill>
                            <a:schemeClr val="tx1"/>
                          </a:solidFill>
                          <a:latin typeface="Century Gothic"/>
                        </a:rPr>
                        <a:t> Cheese</a:t>
                      </a:r>
                      <a:r>
                        <a:rPr kumimoji="0" lang="en-GB" sz="800" b="0" i="0" u="none" strike="noStrike" kern="1200" cap="none" spc="0" normalizeH="0" baseline="0" noProof="0">
                          <a:ln>
                            <a:noFill/>
                          </a:ln>
                          <a:solidFill>
                            <a:schemeClr val="tx1"/>
                          </a:solidFill>
                          <a:effectLst/>
                          <a:uLnTx/>
                          <a:uFillTx/>
                          <a:latin typeface="Century Gothic"/>
                          <a:ea typeface="+mn-ea"/>
                          <a:cs typeface="+mn-cs"/>
                        </a:rPr>
                        <a:t> </a:t>
                      </a:r>
                      <a:endParaRPr lang="en-GB" sz="8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solidFill>
                            <a:schemeClr val="tx1"/>
                          </a:solidFill>
                          <a:latin typeface="Century Gothic"/>
                        </a:rPr>
                        <a:t>P24 </a:t>
                      </a:r>
                      <a:r>
                        <a:rPr lang="en-GB" sz="800" b="0">
                          <a:solidFill>
                            <a:schemeClr val="tx1"/>
                          </a:solidFill>
                          <a:latin typeface="Century Gothic"/>
                        </a:rPr>
                        <a:t>Phat Pasty Pork </a:t>
                      </a:r>
                    </a:p>
                    <a:p>
                      <a:pPr algn="ctr"/>
                      <a:r>
                        <a:rPr lang="en-GB" sz="800" b="0">
                          <a:solidFill>
                            <a:schemeClr val="tx1"/>
                          </a:solidFill>
                          <a:latin typeface="Century Gothic"/>
                        </a:rPr>
                        <a:t>Sausage Roll with </a:t>
                      </a:r>
                      <a:r>
                        <a:rPr lang="en-GB" sz="800" b="1">
                          <a:solidFill>
                            <a:schemeClr val="tx1"/>
                          </a:solidFill>
                          <a:latin typeface="Century Gothic"/>
                        </a:rPr>
                        <a:t>SD6</a:t>
                      </a:r>
                      <a:r>
                        <a:rPr lang="en-GB" sz="800" b="0">
                          <a:solidFill>
                            <a:schemeClr val="tx1"/>
                          </a:solidFill>
                          <a:latin typeface="Century Gothic"/>
                        </a:rPr>
                        <a:t>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prstClr val="black"/>
                          </a:solidFill>
                          <a:latin typeface="Century Gothic"/>
                        </a:rPr>
                        <a:t>C4/ C5 </a:t>
                      </a:r>
                      <a:r>
                        <a:rPr lang="en-GB" sz="800" b="0">
                          <a:solidFill>
                            <a:prstClr val="black"/>
                          </a:solidFill>
                          <a:latin typeface="Century Gothic"/>
                        </a:rPr>
                        <a:t>Roast </a:t>
                      </a:r>
                      <a:r>
                        <a:rPr lang="en-GB" sz="800" b="0">
                          <a:solidFill>
                            <a:schemeClr val="tx1"/>
                          </a:solidFill>
                          <a:latin typeface="Century Gothic"/>
                        </a:rPr>
                        <a:t>Chicken</a:t>
                      </a:r>
                      <a:r>
                        <a:rPr lang="en-GB" sz="800" b="0">
                          <a:solidFill>
                            <a:prstClr val="black"/>
                          </a:solidFill>
                          <a:latin typeface="Century Gothic"/>
                        </a:rPr>
                        <a:t>, </a:t>
                      </a:r>
                      <a:r>
                        <a:rPr lang="en-GB" sz="800" b="1">
                          <a:solidFill>
                            <a:prstClr val="black"/>
                          </a:solidFill>
                          <a:latin typeface="Century Gothic"/>
                        </a:rPr>
                        <a:t>SD40 </a:t>
                      </a:r>
                      <a:r>
                        <a:rPr lang="en-GB" sz="800" b="0">
                          <a:solidFill>
                            <a:prstClr val="black"/>
                          </a:solidFill>
                          <a:latin typeface="Century Gothic"/>
                        </a:rPr>
                        <a:t>Stuffing, </a:t>
                      </a:r>
                      <a:r>
                        <a:rPr lang="en-GB" sz="800" b="1">
                          <a:solidFill>
                            <a:prstClr val="black"/>
                          </a:solidFill>
                          <a:latin typeface="Century Gothic"/>
                        </a:rPr>
                        <a:t>SD82 </a:t>
                      </a:r>
                      <a:r>
                        <a:rPr lang="en-GB" sz="800" b="0">
                          <a:solidFill>
                            <a:prstClr val="black"/>
                          </a:solidFill>
                          <a:latin typeface="Century Gothic"/>
                        </a:rPr>
                        <a:t>Roast Potatoes &amp; </a:t>
                      </a:r>
                      <a:r>
                        <a:rPr lang="en-GB" sz="800" b="1">
                          <a:solidFill>
                            <a:prstClr val="black"/>
                          </a:solidFill>
                          <a:latin typeface="Century Gothic"/>
                        </a:rPr>
                        <a:t>SD118</a:t>
                      </a:r>
                      <a:r>
                        <a:rPr lang="en-GB" sz="800" b="0">
                          <a:solidFill>
                            <a:prstClr val="black"/>
                          </a:solidFill>
                          <a:latin typeface="Century Gothic"/>
                        </a:rPr>
                        <a:t> Gravy</a:t>
                      </a:r>
                      <a:endParaRPr kumimoji="0" lang="en-GB" sz="8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SD8 </a:t>
                      </a:r>
                      <a:r>
                        <a:rPr lang="en-US" sz="80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B48 </a:t>
                      </a:r>
                      <a:r>
                        <a:rPr lang="en-US" sz="800" b="0" i="0" u="none" strike="noStrike" noProof="0">
                          <a:solidFill>
                            <a:schemeClr val="tx1"/>
                          </a:solidFill>
                          <a:latin typeface="Century Gothic"/>
                        </a:rPr>
                        <a:t>Bolognaise</a:t>
                      </a:r>
                      <a:endParaRPr lang="en-US" sz="800" b="0" i="0" u="none" strike="noStrike" noProof="0">
                        <a:solidFill>
                          <a:schemeClr val="tx1"/>
                        </a:solidFill>
                        <a:highlight>
                          <a:srgbClr val="FFFF00"/>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F6 </a:t>
                      </a:r>
                      <a:r>
                        <a:rPr lang="en-GB" sz="800" b="0">
                          <a:solidFill>
                            <a:schemeClr val="tx1"/>
                          </a:solidFill>
                          <a:latin typeface="Century Gothic"/>
                        </a:rPr>
                        <a:t>Fishfingers or </a:t>
                      </a:r>
                      <a:r>
                        <a:rPr lang="en-GB" sz="800" b="1">
                          <a:solidFill>
                            <a:schemeClr val="tx1"/>
                          </a:solidFill>
                          <a:latin typeface="Century Gothic"/>
                        </a:rPr>
                        <a:t>F1 </a:t>
                      </a:r>
                      <a:r>
                        <a:rPr lang="en-GB" sz="800" b="0">
                          <a:solidFill>
                            <a:schemeClr val="tx1"/>
                          </a:solidFill>
                          <a:latin typeface="Century Gothic"/>
                        </a:rPr>
                        <a:t>Salmon Fishfingers with </a:t>
                      </a:r>
                      <a:r>
                        <a:rPr lang="en-GB" sz="800" b="1">
                          <a:solidFill>
                            <a:schemeClr val="tx1"/>
                          </a:solidFill>
                          <a:latin typeface="Century Gothic"/>
                        </a:rPr>
                        <a:t>SD5 </a:t>
                      </a:r>
                      <a:r>
                        <a:rPr lang="en-GB" sz="800" b="0">
                          <a:solidFill>
                            <a:schemeClr val="tx1"/>
                          </a:solidFill>
                          <a:latin typeface="Century Gothic"/>
                        </a:rPr>
                        <a:t>Chips &amp; </a:t>
                      </a:r>
                      <a:r>
                        <a:rPr lang="en-GB" sz="800" b="1">
                          <a:solidFill>
                            <a:schemeClr val="tx1"/>
                          </a:solidFill>
                          <a:latin typeface="Century Gothic"/>
                        </a:rPr>
                        <a:t>SD14 </a:t>
                      </a:r>
                      <a:r>
                        <a:rPr lang="en-GB" sz="8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V321 </a:t>
                      </a:r>
                      <a:r>
                        <a:rPr lang="en-US" sz="800" b="0" i="0" u="none" strike="noStrike" noProof="0">
                          <a:solidFill>
                            <a:schemeClr val="tx1"/>
                          </a:solidFill>
                          <a:latin typeface="Century Gothic"/>
                        </a:rPr>
                        <a:t>Chickpea Curry with </a:t>
                      </a:r>
                      <a:r>
                        <a:rPr lang="en-GB" sz="800" b="1">
                          <a:solidFill>
                            <a:schemeClr val="tx1"/>
                          </a:solidFill>
                          <a:latin typeface="Century Gothic"/>
                        </a:rPr>
                        <a:t>SD84 </a:t>
                      </a:r>
                      <a:r>
                        <a:rPr lang="en-US" sz="800" b="0" i="0" u="none" strike="noStrike" noProof="0">
                          <a:solidFill>
                            <a:schemeClr val="tx1"/>
                          </a:solidFill>
                          <a:latin typeface="Century Gothic"/>
                        </a:rPr>
                        <a:t>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V309 </a:t>
                      </a:r>
                      <a:r>
                        <a:rPr lang="en-GB" sz="800" b="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a:rPr>
                        <a:t>Chilli with </a:t>
                      </a:r>
                      <a:r>
                        <a:rPr lang="en-GB" sz="800" b="1">
                          <a:solidFill>
                            <a:schemeClr val="tx1"/>
                          </a:solidFill>
                          <a:latin typeface="Century Gothic"/>
                        </a:rPr>
                        <a:t>SD84 </a:t>
                      </a:r>
                      <a:r>
                        <a:rPr lang="en-GB" sz="800" b="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V204 </a:t>
                      </a:r>
                      <a:r>
                        <a:rPr lang="en-GB" sz="800">
                          <a:latin typeface="Century Gothic"/>
                        </a:rPr>
                        <a:t>Roasted Quorn, </a:t>
                      </a:r>
                    </a:p>
                    <a:p>
                      <a:pPr algn="ctr"/>
                      <a:r>
                        <a:rPr lang="en-GB" sz="800" b="1">
                          <a:latin typeface="Century Gothic"/>
                        </a:rPr>
                        <a:t>SD82 </a:t>
                      </a:r>
                      <a:r>
                        <a:rPr lang="en-GB" sz="800">
                          <a:latin typeface="Century Gothic"/>
                        </a:rPr>
                        <a:t>Roast Potatoes, &amp; </a:t>
                      </a:r>
                      <a:r>
                        <a:rPr lang="en-GB" sz="800" b="1">
                          <a:latin typeface="Century Gothic"/>
                        </a:rPr>
                        <a:t>SD118 </a:t>
                      </a:r>
                      <a:r>
                        <a:rPr lang="en-GB" sz="8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V323 SD17 </a:t>
                      </a:r>
                      <a:r>
                        <a:rPr lang="en-GB" sz="800" b="0" i="0" u="none" strike="noStrike" noProof="0">
                          <a:solidFill>
                            <a:schemeClr val="tx1"/>
                          </a:solidFill>
                          <a:latin typeface="Century Gothic"/>
                        </a:rPr>
                        <a:t>Smokey Bean Burger with </a:t>
                      </a:r>
                      <a:r>
                        <a:rPr lang="en-GB" sz="800" b="1" i="0" u="none" strike="noStrike" noProof="0">
                          <a:solidFill>
                            <a:schemeClr val="tx1"/>
                          </a:solidFill>
                          <a:latin typeface="Century Gothic"/>
                        </a:rPr>
                        <a:t>SD6 </a:t>
                      </a:r>
                      <a:r>
                        <a:rPr lang="en-US" sz="800" b="0" i="0" u="none" strike="noStrike" noProof="0">
                          <a:solidFill>
                            <a:schemeClr val="tx1"/>
                          </a:solidFill>
                          <a:latin typeface="Century Gothic"/>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SD14 </a:t>
                      </a:r>
                      <a:r>
                        <a:rPr lang="en-US"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V191 </a:t>
                      </a:r>
                      <a:r>
                        <a:rPr lang="en-GB" sz="80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a:rPr>
                        <a:t>with </a:t>
                      </a:r>
                      <a:r>
                        <a:rPr lang="en-GB" sz="800" b="1" i="0" u="none" strike="noStrike" noProof="0">
                          <a:solidFill>
                            <a:schemeClr val="tx1"/>
                          </a:solidFill>
                          <a:latin typeface="Century Gothic"/>
                        </a:rPr>
                        <a:t>SD5 </a:t>
                      </a:r>
                      <a:r>
                        <a:rPr lang="en-GB" sz="800" b="0" i="0" u="none" strike="noStrike" noProof="0">
                          <a:solidFill>
                            <a:schemeClr val="tx1"/>
                          </a:solidFill>
                          <a:latin typeface="Century Gothic"/>
                        </a:rPr>
                        <a:t>Chips &amp; </a:t>
                      </a:r>
                      <a:r>
                        <a:rPr lang="en-GB" sz="800" b="1" i="0" u="none" strike="noStrike" noProof="0">
                          <a:solidFill>
                            <a:schemeClr val="tx1"/>
                          </a:solidFill>
                          <a:latin typeface="Century Gothic"/>
                        </a:rPr>
                        <a:t>SD14 </a:t>
                      </a:r>
                      <a:r>
                        <a:rPr lang="en-GB"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a:rPr>
                        <a:t>D269 </a:t>
                      </a:r>
                      <a:r>
                        <a:rPr lang="en-GB" sz="800">
                          <a:latin typeface="Century Gothic"/>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D182 </a:t>
                      </a:r>
                      <a:r>
                        <a:rPr lang="en-GB" sz="800">
                          <a:latin typeface="Century Gothic"/>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D225 </a:t>
                      </a:r>
                      <a:r>
                        <a:rPr lang="en-GB" sz="800">
                          <a:latin typeface="Century Gothic"/>
                        </a:rPr>
                        <a:t>Fruit </a:t>
                      </a:r>
                    </a:p>
                    <a:p>
                      <a:pPr algn="ctr"/>
                      <a:r>
                        <a:rPr lang="en-GB" sz="800">
                          <a:latin typeface="Century Gothic"/>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D171 </a:t>
                      </a:r>
                      <a:r>
                        <a:rPr lang="en-GB" sz="800">
                          <a:latin typeface="Century Gothic"/>
                        </a:rPr>
                        <a:t>Apple </a:t>
                      </a:r>
                    </a:p>
                    <a:p>
                      <a:pPr algn="ctr"/>
                      <a:r>
                        <a:rPr lang="en-GB" sz="800">
                          <a:latin typeface="Century Gothic"/>
                        </a:rPr>
                        <a:t>Flapjack</a:t>
                      </a:r>
                      <a:endParaRPr lang="en-GB" sz="800">
                        <a:highlight>
                          <a:srgbClr val="00FFFF"/>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a:rPr>
                        <a:t>   </a:t>
                      </a:r>
                      <a:r>
                        <a:rPr lang="en-GB" sz="800" b="1">
                          <a:latin typeface="Century Gothic"/>
                        </a:rPr>
                        <a:t>D235</a:t>
                      </a:r>
                      <a:r>
                        <a:rPr lang="en-GB" sz="800">
                          <a:latin typeface="Century Gothic"/>
                        </a:rPr>
                        <a:t> Strawberry Jelly </a:t>
                      </a:r>
                    </a:p>
                    <a:p>
                      <a:pPr algn="ctr"/>
                      <a:r>
                        <a:rPr lang="en-GB" sz="800">
                          <a:latin typeface="Century Gothic"/>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4076655568"/>
              </p:ext>
            </p:extLst>
          </p:nvPr>
        </p:nvGraphicFramePr>
        <p:xfrm>
          <a:off x="1468713" y="2409625"/>
          <a:ext cx="7741650" cy="1869355"/>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V231 </a:t>
                      </a: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with </a:t>
                      </a:r>
                      <a:r>
                        <a:rPr lang="en-GB" sz="800" b="1">
                          <a:solidFill>
                            <a:schemeClr val="tx1"/>
                          </a:solidFill>
                          <a:latin typeface="Century Gothic" panose="020B0502020202020204" pitchFamily="34" charset="0"/>
                        </a:rPr>
                        <a:t>SD126 </a:t>
                      </a:r>
                      <a:r>
                        <a:rPr lang="en-GB" sz="800" b="0">
                          <a:solidFill>
                            <a:schemeClr val="tx1"/>
                          </a:solidFill>
                          <a:latin typeface="Century Gothic" panose="020B0502020202020204" pitchFamily="34" charset="0"/>
                        </a:rPr>
                        <a:t>Summer Mixed Salad</a:t>
                      </a:r>
                      <a:endParaRPr lang="en-GB" sz="800" b="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B49 </a:t>
                      </a:r>
                      <a:r>
                        <a:rPr lang="en-GB" sz="800" b="0">
                          <a:solidFill>
                            <a:schemeClr val="tx1"/>
                          </a:solidFill>
                          <a:latin typeface="Century Gothic" panose="020B0502020202020204" pitchFamily="34" charset="0"/>
                        </a:rPr>
                        <a:t>Beef Chilli 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 &amp; </a:t>
                      </a:r>
                      <a:r>
                        <a:rPr lang="en-GB" sz="800" b="1">
                          <a:solidFill>
                            <a:schemeClr val="tx1"/>
                          </a:solidFill>
                          <a:latin typeface="Century Gothic" panose="020B0502020202020204" pitchFamily="34" charset="0"/>
                        </a:rPr>
                        <a:t>SB37</a:t>
                      </a:r>
                      <a:r>
                        <a:rPr lang="en-GB" sz="800" b="0">
                          <a:solidFill>
                            <a:schemeClr val="tx1"/>
                          </a:solidFill>
                          <a:latin typeface="Century Gothic" panose="020B0502020202020204" pitchFamily="34" charset="0"/>
                        </a:rPr>
                        <a:t>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P25 </a:t>
                      </a:r>
                      <a:r>
                        <a:rPr lang="en-GB" sz="800" b="0">
                          <a:solidFill>
                            <a:schemeClr val="tx1"/>
                          </a:solidFill>
                          <a:latin typeface="Century Gothic" panose="020B0502020202020204" pitchFamily="34" charset="0"/>
                        </a:rPr>
                        <a:t>Roasted Pork or </a:t>
                      </a:r>
                      <a:r>
                        <a:rPr lang="en-GB" sz="800" b="1">
                          <a:solidFill>
                            <a:schemeClr val="tx1"/>
                          </a:solidFill>
                          <a:latin typeface="Century Gothic" panose="020B0502020202020204" pitchFamily="34" charset="0"/>
                        </a:rPr>
                        <a:t>C137 </a:t>
                      </a:r>
                      <a:r>
                        <a:rPr lang="en-GB" sz="800" b="0">
                          <a:solidFill>
                            <a:schemeClr val="tx1"/>
                          </a:solidFill>
                          <a:latin typeface="Century Gothic" panose="020B0502020202020204" pitchFamily="34" charset="0"/>
                        </a:rPr>
                        <a:t>Chicken Sausage, </a:t>
                      </a:r>
                      <a:r>
                        <a:rPr lang="en-GB" sz="800" b="1">
                          <a:solidFill>
                            <a:schemeClr val="tx1"/>
                          </a:solidFill>
                          <a:latin typeface="Century Gothic" panose="020B0502020202020204" pitchFamily="34" charset="0"/>
                        </a:rPr>
                        <a:t>SD82 </a:t>
                      </a:r>
                      <a:r>
                        <a:rPr lang="en-GB" sz="800" b="0">
                          <a:solidFill>
                            <a:schemeClr val="tx1"/>
                          </a:solidFill>
                          <a:latin typeface="Century Gothic" panose="020B0502020202020204" pitchFamily="34" charset="0"/>
                        </a:rPr>
                        <a:t>Roast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GR1 </a:t>
                      </a:r>
                      <a:r>
                        <a:rPr lang="en-GB" sz="800" b="0">
                          <a:solidFill>
                            <a:schemeClr val="tx1"/>
                          </a:solidFill>
                          <a:latin typeface="Century Gothic" panose="020B0502020202020204" pitchFamily="34" charset="0"/>
                        </a:rPr>
                        <a:t>Greek Chicken Pitta 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F3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SD5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Chips &amp;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SD14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V108 </a:t>
                      </a: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 </a:t>
                      </a:r>
                      <a:r>
                        <a:rPr lang="en-GB" sz="800" b="1" i="0" u="none" strike="noStrike" noProof="0">
                          <a:solidFill>
                            <a:schemeClr val="tx1"/>
                          </a:solidFill>
                          <a:latin typeface="Century Gothic" panose="020B0502020202020204" pitchFamily="34" charset="0"/>
                        </a:rPr>
                        <a:t>SD8 </a:t>
                      </a: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V237 </a:t>
                      </a:r>
                      <a:r>
                        <a:rPr lang="en-GB" sz="800" b="0" i="0" u="none" strike="noStrike" noProof="0">
                          <a:solidFill>
                            <a:schemeClr val="tx1"/>
                          </a:solidFill>
                          <a:latin typeface="Century Gothic" panose="020B0502020202020204" pitchFamily="34" charset="0"/>
                        </a:rPr>
                        <a:t>Meatballs in a </a:t>
                      </a:r>
                      <a:r>
                        <a:rPr lang="en-GB" sz="800" b="1" i="0" u="none" strike="noStrike" noProof="0">
                          <a:solidFill>
                            <a:schemeClr val="tx1"/>
                          </a:solidFill>
                          <a:latin typeface="Century Gothic" panose="020B0502020202020204" pitchFamily="34" charset="0"/>
                        </a:rPr>
                        <a:t>V225 </a:t>
                      </a:r>
                      <a:r>
                        <a:rPr lang="en-GB" sz="800" b="0" i="0" u="none" strike="noStrike" noProof="0">
                          <a:solidFill>
                            <a:schemeClr val="tx1"/>
                          </a:solidFill>
                          <a:latin typeface="Century Gothic" panose="020B0502020202020204" pitchFamily="34" charset="0"/>
                        </a:rPr>
                        <a:t>Tomato Sauce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V232 </a:t>
                      </a: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a:latin typeface="Century Gothic" panose="020B0502020202020204" pitchFamily="34" charset="0"/>
                        </a:rPr>
                        <a:t>SD82 </a:t>
                      </a:r>
                      <a:r>
                        <a:rPr lang="en-GB" sz="800" i="0">
                          <a:latin typeface="Century Gothic" panose="020B0502020202020204" pitchFamily="34" charset="0"/>
                        </a:rPr>
                        <a:t>Roast Potatoes </a:t>
                      </a:r>
                      <a:r>
                        <a:rPr lang="en-GB" sz="800">
                          <a:latin typeface="Century Gothic" panose="020B0502020202020204" pitchFamily="34" charset="0"/>
                        </a:rPr>
                        <a:t>&amp; </a:t>
                      </a:r>
                      <a:r>
                        <a:rPr lang="en-GB" sz="800" b="1">
                          <a:latin typeface="Century Gothic" panose="020B0502020202020204" pitchFamily="34" charset="0"/>
                        </a:rPr>
                        <a:t>SD118</a:t>
                      </a:r>
                      <a:r>
                        <a:rPr lang="en-GB" sz="800">
                          <a:latin typeface="Century Gothic" panose="020B0502020202020204" pitchFamily="34" charset="0"/>
                        </a:rPr>
                        <a:t>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GR2 </a:t>
                      </a: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V336 </a:t>
                      </a:r>
                      <a:r>
                        <a:rPr lang="en-GB" sz="800">
                          <a:latin typeface="Century Gothic" panose="020B0502020202020204" pitchFamily="34" charset="0"/>
                        </a:rPr>
                        <a:t>Cheesy Broccoli Frittata with </a:t>
                      </a:r>
                      <a:r>
                        <a:rPr lang="en-GB" sz="800" b="1">
                          <a:latin typeface="Century Gothic" panose="020B0502020202020204" pitchFamily="34" charset="0"/>
                        </a:rPr>
                        <a:t>SD5 </a:t>
                      </a:r>
                      <a:r>
                        <a:rPr lang="en-GB" sz="80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b="1">
                          <a:latin typeface="Century Gothic" panose="020B0502020202020204" pitchFamily="34" charset="0"/>
                        </a:rPr>
                        <a:t>D177 </a:t>
                      </a: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D166 </a:t>
                      </a:r>
                      <a:r>
                        <a:rPr lang="en-GB" sz="800">
                          <a:latin typeface="Century Gothic" panose="020B0502020202020204" pitchFamily="34" charset="0"/>
                        </a:rPr>
                        <a:t>Peaches &amp; </a:t>
                      </a:r>
                      <a:r>
                        <a:rPr lang="en-GB" sz="800" b="1">
                          <a:latin typeface="Century Gothic" panose="020B0502020202020204" pitchFamily="34" charset="0"/>
                        </a:rPr>
                        <a:t>D13</a:t>
                      </a:r>
                      <a:r>
                        <a:rPr lang="en-GB" sz="80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D223 </a:t>
                      </a: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D233 </a:t>
                      </a:r>
                      <a:r>
                        <a:rPr lang="en-GB" sz="800">
                          <a:latin typeface="Century Gothic" panose="020B0502020202020204" pitchFamily="34" charset="0"/>
                        </a:rPr>
                        <a:t>Jam &amp; Coconut Sponge with </a:t>
                      </a:r>
                      <a:r>
                        <a:rPr lang="en-GB" sz="800" b="1">
                          <a:latin typeface="Century Gothic" panose="020B0502020202020204" pitchFamily="34" charset="0"/>
                        </a:rPr>
                        <a:t>D2 </a:t>
                      </a:r>
                      <a:r>
                        <a:rPr lang="en-GB" sz="800">
                          <a:latin typeface="Century Gothic" panose="020B0502020202020204" pitchFamily="34" charset="0"/>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D85 </a:t>
                      </a: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706074993"/>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V160 SD11 </a:t>
                      </a: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B63 SD17 </a:t>
                      </a:r>
                      <a:r>
                        <a:rPr lang="en-US" sz="800" b="0" i="0" u="none" strike="noStrike" noProof="0">
                          <a:solidFill>
                            <a:schemeClr val="tx1"/>
                          </a:solidFill>
                          <a:latin typeface="Century Gothic" panose="020B0502020202020204" pitchFamily="34" charset="0"/>
                        </a:rPr>
                        <a:t>Beef Burger with </a:t>
                      </a:r>
                      <a:r>
                        <a:rPr lang="en-US" sz="800" b="1" i="0" u="none" strike="noStrike" noProof="0">
                          <a:solidFill>
                            <a:schemeClr val="tx1"/>
                          </a:solidFill>
                          <a:latin typeface="Century Gothic" panose="020B0502020202020204" pitchFamily="34" charset="0"/>
                        </a:rPr>
                        <a:t>SD6 </a:t>
                      </a:r>
                      <a:r>
                        <a:rPr lang="en-US" sz="800" b="0" i="0" u="none" strike="noStrike" noProof="0">
                          <a:solidFill>
                            <a:schemeClr val="tx1"/>
                          </a:solidFill>
                          <a:latin typeface="Century Gothic" panose="020B0502020202020204" pitchFamily="34" charset="0"/>
                        </a:rPr>
                        <a:t>Potato Wedges &amp; </a:t>
                      </a:r>
                      <a:r>
                        <a:rPr lang="en-US" sz="800" b="1" i="0" u="none" strike="noStrike" noProof="0">
                          <a:solidFill>
                            <a:schemeClr val="tx1"/>
                          </a:solidFill>
                          <a:latin typeface="Century Gothic" panose="020B0502020202020204" pitchFamily="34" charset="0"/>
                        </a:rPr>
                        <a:t>SD92 </a:t>
                      </a:r>
                      <a:r>
                        <a:rPr lang="en-US" sz="800" b="0" i="0" u="none" strike="noStrike" noProof="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T1 C4 C5 B4 </a:t>
                      </a:r>
                      <a:r>
                        <a:rPr lang="en-GB" sz="800" b="0">
                          <a:solidFill>
                            <a:schemeClr val="tx1"/>
                          </a:solidFill>
                          <a:latin typeface="Century Gothic" panose="020B0502020202020204" pitchFamily="34" charset="0"/>
                        </a:rPr>
                        <a:t>Roast of the Day, </a:t>
                      </a:r>
                      <a:r>
                        <a:rPr lang="en-GB" sz="800" b="1">
                          <a:solidFill>
                            <a:schemeClr val="tx1"/>
                          </a:solidFill>
                          <a:latin typeface="Century Gothic" panose="020B0502020202020204" pitchFamily="34" charset="0"/>
                        </a:rPr>
                        <a:t>SD1 </a:t>
                      </a:r>
                      <a:r>
                        <a:rPr lang="en-GB" sz="800" b="0">
                          <a:solidFill>
                            <a:schemeClr val="tx1"/>
                          </a:solidFill>
                          <a:latin typeface="Century Gothic" panose="020B0502020202020204" pitchFamily="34" charset="0"/>
                        </a:rPr>
                        <a:t>Mashed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C86 </a:t>
                      </a:r>
                      <a:r>
                        <a:rPr lang="en-GB" sz="800" b="0">
                          <a:solidFill>
                            <a:schemeClr val="tx1"/>
                          </a:solidFill>
                          <a:latin typeface="Century Gothic" panose="020B0502020202020204" pitchFamily="34" charset="0"/>
                        </a:rPr>
                        <a:t>Chefs Special Chicken Korma with </a:t>
                      </a:r>
                      <a:r>
                        <a:rPr lang="en-GB" sz="800" b="1">
                          <a:solidFill>
                            <a:schemeClr val="tx1"/>
                          </a:solidFill>
                          <a:latin typeface="Century Gothic" panose="020B0502020202020204" pitchFamily="34" charset="0"/>
                        </a:rPr>
                        <a:t>SD84 </a:t>
                      </a:r>
                      <a:r>
                        <a:rPr lang="en-GB" sz="800" b="0">
                          <a:solidFill>
                            <a:schemeClr val="tx1"/>
                          </a:solidFill>
                          <a:latin typeface="Century Gothic" panose="020B0502020202020204" pitchFamily="34" charset="0"/>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F6 </a:t>
                      </a:r>
                      <a:r>
                        <a:rPr lang="en-GB" sz="800" b="0">
                          <a:solidFill>
                            <a:schemeClr val="tx1"/>
                          </a:solidFill>
                          <a:latin typeface="Century Gothic" panose="020B0502020202020204" pitchFamily="34" charset="0"/>
                        </a:rPr>
                        <a:t>Fishfingers with </a:t>
                      </a:r>
                      <a:r>
                        <a:rPr lang="en-GB" sz="800" b="1">
                          <a:solidFill>
                            <a:schemeClr val="tx1"/>
                          </a:solidFill>
                          <a:latin typeface="Century Gothic" panose="020B0502020202020204" pitchFamily="34" charset="0"/>
                        </a:rPr>
                        <a:t>SD5 </a:t>
                      </a:r>
                      <a:r>
                        <a:rPr lang="en-GB" sz="800" b="0">
                          <a:solidFill>
                            <a:schemeClr val="tx1"/>
                          </a:solidFill>
                          <a:latin typeface="Century Gothic" panose="020B0502020202020204" pitchFamily="34" charset="0"/>
                        </a:rPr>
                        <a:t>Chips &amp; </a:t>
                      </a:r>
                      <a:r>
                        <a:rPr lang="en-GB" sz="800" b="1">
                          <a:solidFill>
                            <a:schemeClr val="tx1"/>
                          </a:solidFill>
                          <a:latin typeface="Century Gothic" panose="020B0502020202020204" pitchFamily="34" charset="0"/>
                        </a:rPr>
                        <a:t>SD14 </a:t>
                      </a:r>
                      <a:r>
                        <a:rPr lang="en-GB" sz="800" b="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chemeClr val="tx1"/>
                          </a:solidFill>
                          <a:latin typeface="Century Gothic" panose="020B0502020202020204" pitchFamily="34" charset="0"/>
                        </a:rPr>
                        <a:t>V337 </a:t>
                      </a:r>
                      <a:r>
                        <a:rPr lang="en-GB" sz="800" b="0" i="0" u="none" strike="noStrike" noProof="0" dirty="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V161 </a:t>
                      </a:r>
                      <a:r>
                        <a:rPr lang="en-GB" sz="800" b="0">
                          <a:solidFill>
                            <a:schemeClr val="tx1"/>
                          </a:solidFill>
                          <a:latin typeface="Century Gothic" panose="020B0502020202020204" pitchFamily="34" charset="0"/>
                        </a:rPr>
                        <a:t>Mexican Bean Roll with </a:t>
                      </a:r>
                      <a:r>
                        <a:rPr lang="en-GB" sz="800" b="1">
                          <a:solidFill>
                            <a:schemeClr val="tx1"/>
                          </a:solidFill>
                          <a:latin typeface="Century Gothic" panose="020B0502020202020204" pitchFamily="34" charset="0"/>
                        </a:rPr>
                        <a:t>SD6 </a:t>
                      </a:r>
                      <a:r>
                        <a:rPr lang="en-GB" sz="800" b="0">
                          <a:solidFill>
                            <a:schemeClr val="tx1"/>
                          </a:solidFill>
                          <a:latin typeface="Century Gothic" panose="020B0502020202020204" pitchFamily="34" charset="0"/>
                        </a:rPr>
                        <a:t>Potato Wedges &amp; </a:t>
                      </a:r>
                      <a:r>
                        <a:rPr lang="en-GB" sz="800" b="1">
                          <a:solidFill>
                            <a:schemeClr val="tx1"/>
                          </a:solidFill>
                          <a:latin typeface="Century Gothic" panose="020B0502020202020204" pitchFamily="34" charset="0"/>
                        </a:rPr>
                        <a:t>SD92 </a:t>
                      </a:r>
                      <a:r>
                        <a:rPr lang="en-GB" sz="800" b="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V13 </a:t>
                      </a:r>
                      <a:r>
                        <a:rPr lang="en-US" sz="800" b="0" i="0" u="none" strike="noStrike" noProof="0">
                          <a:solidFill>
                            <a:schemeClr val="tx1"/>
                          </a:solidFill>
                          <a:latin typeface="Century Gothic" panose="020B0502020202020204" pitchFamily="34" charset="0"/>
                        </a:rPr>
                        <a:t>Vegetable Loaf with </a:t>
                      </a:r>
                      <a:r>
                        <a:rPr lang="en-US" sz="800" b="1" i="0" u="none" strike="noStrike" noProof="0">
                          <a:solidFill>
                            <a:schemeClr val="tx1"/>
                          </a:solidFill>
                          <a:latin typeface="Century Gothic" panose="020B0502020202020204" pitchFamily="34" charset="0"/>
                        </a:rPr>
                        <a:t>SD1 </a:t>
                      </a:r>
                      <a:r>
                        <a:rPr lang="en-US" sz="800" b="0" i="0" u="none" strike="noStrike" noProof="0">
                          <a:solidFill>
                            <a:schemeClr val="tx1"/>
                          </a:solidFill>
                          <a:latin typeface="Century Gothic" panose="020B0502020202020204" pitchFamily="34" charset="0"/>
                        </a:rPr>
                        <a:t>Mashed Potatoes &amp; </a:t>
                      </a:r>
                      <a:r>
                        <a:rPr lang="en-US" sz="800" b="1" i="0" u="none" strike="noStrike" noProof="0">
                          <a:solidFill>
                            <a:schemeClr val="tx1"/>
                          </a:solidFill>
                          <a:latin typeface="Century Gothic" panose="020B0502020202020204" pitchFamily="34" charset="0"/>
                        </a:rPr>
                        <a:t>SD118 </a:t>
                      </a:r>
                      <a:r>
                        <a:rPr lang="en-US" sz="800" b="0" i="0" u="none" strike="noStrike" noProof="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V249 </a:t>
                      </a: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V307 </a:t>
                      </a: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b="1">
                          <a:latin typeface="Century Gothic" panose="020B0502020202020204" pitchFamily="34" charset="0"/>
                        </a:rPr>
                        <a:t>D262 </a:t>
                      </a: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D56 </a:t>
                      </a: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D224 </a:t>
                      </a: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D259 </a:t>
                      </a:r>
                      <a:r>
                        <a:rPr lang="en-GB" sz="800" b="0">
                          <a:latin typeface="Century Gothic" panose="020B0502020202020204" pitchFamily="34" charset="0"/>
                        </a:rPr>
                        <a:t>Strawberry and Apple Crumble with </a:t>
                      </a:r>
                      <a:r>
                        <a:rPr lang="en-GB" sz="800" b="1">
                          <a:latin typeface="Century Gothic" panose="020B0502020202020204" pitchFamily="34" charset="0"/>
                        </a:rPr>
                        <a:t>D2 </a:t>
                      </a:r>
                      <a:r>
                        <a:rPr lang="en-GB" sz="800" b="0">
                          <a:latin typeface="Century Gothic" panose="020B0502020202020204" pitchFamily="34" charset="0"/>
                        </a:rPr>
                        <a:t>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a:latin typeface="Century Gothic" panose="020B0502020202020204" pitchFamily="34" charset="0"/>
                        </a:rPr>
                        <a:t>D57 </a:t>
                      </a: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0671a9072849d219ff41260d80cde4c">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c92aee4f736b14dc762fcc0d04dea306"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B72B72-EFE2-4371-B500-B2B9B1CA3EDB}">
  <ds:schemaRefs>
    <ds:schemaRef ds:uri="cc315347-6dc2-4f31-871c-4fac13c8e90b"/>
    <ds:schemaRef ds:uri="http://purl.org/dc/elements/1.1/"/>
    <ds:schemaRef ds:uri="http://schemas.openxmlformats.org/package/2006/metadata/core-properties"/>
    <ds:schemaRef ds:uri="abd9c013-afd4-4605-a7aa-45ecbe72d026"/>
    <ds:schemaRef ds:uri="http://purl.org/dc/dcmitype/"/>
    <ds:schemaRef ds:uri="http://schemas.microsoft.com/office/infopath/2007/PartnerControls"/>
    <ds:schemaRef ds:uri="http://purl.org/dc/terms/"/>
    <ds:schemaRef ds:uri="http://schemas.microsoft.com/office/2006/documentManagement/typ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11245825-D7C2-43EF-8306-9927DF9201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84</TotalTime>
  <Words>1035</Words>
  <Application>Microsoft Office PowerPoint</Application>
  <PresentationFormat>A4 Paper (210x297 mm)</PresentationFormat>
  <Paragraphs>241</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Alison O'Brien - Long Itchington</cp:lastModifiedBy>
  <cp:revision>3</cp:revision>
  <cp:lastPrinted>2026-03-26T11:20:04Z</cp:lastPrinted>
  <dcterms:created xsi:type="dcterms:W3CDTF">2014-08-19T19:35:20Z</dcterms:created>
  <dcterms:modified xsi:type="dcterms:W3CDTF">2026-03-26T12:43:30Z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